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1"/>
  </p:handoutMasterIdLst>
  <p:sldIdLst>
    <p:sldId id="258" r:id="rId5"/>
    <p:sldId id="264" r:id="rId6"/>
    <p:sldId id="284" r:id="rId7"/>
    <p:sldId id="285" r:id="rId8"/>
    <p:sldId id="286" r:id="rId9"/>
    <p:sldId id="289" r:id="rId10"/>
    <p:sldId id="287" r:id="rId11"/>
    <p:sldId id="288" r:id="rId12"/>
    <p:sldId id="290" r:id="rId13"/>
    <p:sldId id="291" r:id="rId14"/>
    <p:sldId id="292" r:id="rId15"/>
    <p:sldId id="293" r:id="rId16"/>
    <p:sldId id="294" r:id="rId17"/>
    <p:sldId id="295" r:id="rId18"/>
    <p:sldId id="296"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userDrawn="1">
          <p15:clr>
            <a:srgbClr val="A4A3A4"/>
          </p15:clr>
        </p15:guide>
        <p15:guide id="2" pos="347" userDrawn="1">
          <p15:clr>
            <a:srgbClr val="A4A3A4"/>
          </p15:clr>
        </p15:guide>
        <p15:guide id="3" orient="horz" pos="52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F51"/>
    <a:srgbClr val="53519E"/>
    <a:srgbClr val="AF268D"/>
    <a:srgbClr val="7A7A7A"/>
    <a:srgbClr val="A5A5A5"/>
    <a:srgbClr val="E06EC5"/>
    <a:srgbClr val="7D7BBB"/>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CB9C8-2314-4123-B0A1-04846E324707}" v="15" dt="2022-07-11T13:58:21.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38" autoAdjust="0"/>
    <p:restoredTop sz="94660"/>
  </p:normalViewPr>
  <p:slideViewPr>
    <p:cSldViewPr snapToGrid="0" showGuides="1">
      <p:cViewPr varScale="1">
        <p:scale>
          <a:sx n="170" d="100"/>
          <a:sy n="170" d="100"/>
        </p:scale>
        <p:origin x="208" y="752"/>
      </p:cViewPr>
      <p:guideLst>
        <p:guide orient="horz" pos="119"/>
        <p:guide pos="347"/>
        <p:guide orient="horz" pos="527"/>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0" d="100"/>
          <a:sy n="80" d="100"/>
        </p:scale>
        <p:origin x="306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Gates" userId="a4739653-4b2d-4be9-8102-2b6e123a7bd1" providerId="ADAL" clId="{2BACB9C8-2314-4123-B0A1-04846E324707}"/>
    <pc:docChg chg="undo custSel modSld">
      <pc:chgData name="James Gates" userId="a4739653-4b2d-4be9-8102-2b6e123a7bd1" providerId="ADAL" clId="{2BACB9C8-2314-4123-B0A1-04846E324707}" dt="2022-07-11T14:22:38.264" v="294" actId="20577"/>
      <pc:docMkLst>
        <pc:docMk/>
      </pc:docMkLst>
      <pc:sldChg chg="modSp mod">
        <pc:chgData name="James Gates" userId="a4739653-4b2d-4be9-8102-2b6e123a7bd1" providerId="ADAL" clId="{2BACB9C8-2314-4123-B0A1-04846E324707}" dt="2022-07-11T14:17:38.489" v="217" actId="20577"/>
        <pc:sldMkLst>
          <pc:docMk/>
          <pc:sldMk cId="3864563978" sldId="264"/>
        </pc:sldMkLst>
        <pc:spChg chg="mod">
          <ac:chgData name="James Gates" userId="a4739653-4b2d-4be9-8102-2b6e123a7bd1" providerId="ADAL" clId="{2BACB9C8-2314-4123-B0A1-04846E324707}" dt="2022-07-11T14:17:31.032" v="213" actId="20577"/>
          <ac:spMkLst>
            <pc:docMk/>
            <pc:sldMk cId="3864563978" sldId="264"/>
            <ac:spMk id="8" creationId="{EB982137-8237-ABEF-09B6-FD67C2E34E5D}"/>
          </ac:spMkLst>
        </pc:spChg>
        <pc:spChg chg="mod">
          <ac:chgData name="James Gates" userId="a4739653-4b2d-4be9-8102-2b6e123a7bd1" providerId="ADAL" clId="{2BACB9C8-2314-4123-B0A1-04846E324707}" dt="2022-07-11T14:17:38.489" v="217" actId="20577"/>
          <ac:spMkLst>
            <pc:docMk/>
            <pc:sldMk cId="3864563978" sldId="264"/>
            <ac:spMk id="15" creationId="{6FDA10BA-AD95-6944-56B2-346C848D28ED}"/>
          </ac:spMkLst>
        </pc:spChg>
      </pc:sldChg>
      <pc:sldChg chg="delSp mod">
        <pc:chgData name="James Gates" userId="a4739653-4b2d-4be9-8102-2b6e123a7bd1" providerId="ADAL" clId="{2BACB9C8-2314-4123-B0A1-04846E324707}" dt="2022-07-11T14:17:23.387" v="211" actId="478"/>
        <pc:sldMkLst>
          <pc:docMk/>
          <pc:sldMk cId="3949957711" sldId="285"/>
        </pc:sldMkLst>
        <pc:spChg chg="del">
          <ac:chgData name="James Gates" userId="a4739653-4b2d-4be9-8102-2b6e123a7bd1" providerId="ADAL" clId="{2BACB9C8-2314-4123-B0A1-04846E324707}" dt="2022-07-11T14:17:23.387" v="211" actId="478"/>
          <ac:spMkLst>
            <pc:docMk/>
            <pc:sldMk cId="3949957711" sldId="285"/>
            <ac:spMk id="2" creationId="{1D675E56-540A-CA1A-E1D8-50492C15486A}"/>
          </ac:spMkLst>
        </pc:spChg>
      </pc:sldChg>
      <pc:sldChg chg="delSp modSp mod">
        <pc:chgData name="James Gates" userId="a4739653-4b2d-4be9-8102-2b6e123a7bd1" providerId="ADAL" clId="{2BACB9C8-2314-4123-B0A1-04846E324707}" dt="2022-07-11T14:17:52.744" v="222" actId="20577"/>
        <pc:sldMkLst>
          <pc:docMk/>
          <pc:sldMk cId="3128940820" sldId="286"/>
        </pc:sldMkLst>
        <pc:spChg chg="del">
          <ac:chgData name="James Gates" userId="a4739653-4b2d-4be9-8102-2b6e123a7bd1" providerId="ADAL" clId="{2BACB9C8-2314-4123-B0A1-04846E324707}" dt="2022-07-11T14:17:20.872" v="210" actId="478"/>
          <ac:spMkLst>
            <pc:docMk/>
            <pc:sldMk cId="3128940820" sldId="286"/>
            <ac:spMk id="2" creationId="{1D675E56-540A-CA1A-E1D8-50492C15486A}"/>
          </ac:spMkLst>
        </pc:spChg>
        <pc:spChg chg="mod">
          <ac:chgData name="James Gates" userId="a4739653-4b2d-4be9-8102-2b6e123a7bd1" providerId="ADAL" clId="{2BACB9C8-2314-4123-B0A1-04846E324707}" dt="2022-07-11T14:17:52.744" v="222" actId="20577"/>
          <ac:spMkLst>
            <pc:docMk/>
            <pc:sldMk cId="3128940820" sldId="286"/>
            <ac:spMk id="26" creationId="{FF6B37E2-39AD-5744-F4E1-0E5CD0DD4844}"/>
          </ac:spMkLst>
        </pc:spChg>
      </pc:sldChg>
      <pc:sldChg chg="delSp mod">
        <pc:chgData name="James Gates" userId="a4739653-4b2d-4be9-8102-2b6e123a7bd1" providerId="ADAL" clId="{2BACB9C8-2314-4123-B0A1-04846E324707}" dt="2022-07-11T14:19:13.988" v="226" actId="478"/>
        <pc:sldMkLst>
          <pc:docMk/>
          <pc:sldMk cId="2374627163" sldId="287"/>
        </pc:sldMkLst>
        <pc:spChg chg="del">
          <ac:chgData name="James Gates" userId="a4739653-4b2d-4be9-8102-2b6e123a7bd1" providerId="ADAL" clId="{2BACB9C8-2314-4123-B0A1-04846E324707}" dt="2022-07-11T14:19:13.988" v="226" actId="478"/>
          <ac:spMkLst>
            <pc:docMk/>
            <pc:sldMk cId="2374627163" sldId="287"/>
            <ac:spMk id="2" creationId="{1D675E56-540A-CA1A-E1D8-50492C15486A}"/>
          </ac:spMkLst>
        </pc:spChg>
      </pc:sldChg>
      <pc:sldChg chg="delSp mod">
        <pc:chgData name="James Gates" userId="a4739653-4b2d-4be9-8102-2b6e123a7bd1" providerId="ADAL" clId="{2BACB9C8-2314-4123-B0A1-04846E324707}" dt="2022-07-11T14:19:09.376" v="225" actId="478"/>
        <pc:sldMkLst>
          <pc:docMk/>
          <pc:sldMk cId="919131828" sldId="288"/>
        </pc:sldMkLst>
        <pc:spChg chg="del">
          <ac:chgData name="James Gates" userId="a4739653-4b2d-4be9-8102-2b6e123a7bd1" providerId="ADAL" clId="{2BACB9C8-2314-4123-B0A1-04846E324707}" dt="2022-07-11T14:19:09.376" v="225" actId="478"/>
          <ac:spMkLst>
            <pc:docMk/>
            <pc:sldMk cId="919131828" sldId="288"/>
            <ac:spMk id="2" creationId="{1D675E56-540A-CA1A-E1D8-50492C15486A}"/>
          </ac:spMkLst>
        </pc:spChg>
      </pc:sldChg>
      <pc:sldChg chg="modSp mod">
        <pc:chgData name="James Gates" userId="a4739653-4b2d-4be9-8102-2b6e123a7bd1" providerId="ADAL" clId="{2BACB9C8-2314-4123-B0A1-04846E324707}" dt="2022-07-11T14:18:33.314" v="224" actId="20577"/>
        <pc:sldMkLst>
          <pc:docMk/>
          <pc:sldMk cId="2399910957" sldId="289"/>
        </pc:sldMkLst>
        <pc:spChg chg="mod">
          <ac:chgData name="James Gates" userId="a4739653-4b2d-4be9-8102-2b6e123a7bd1" providerId="ADAL" clId="{2BACB9C8-2314-4123-B0A1-04846E324707}" dt="2022-07-11T14:18:33.314" v="224" actId="20577"/>
          <ac:spMkLst>
            <pc:docMk/>
            <pc:sldMk cId="2399910957" sldId="289"/>
            <ac:spMk id="12" creationId="{A5CC65E3-F03D-A2DD-B7B3-C2301C38B670}"/>
          </ac:spMkLst>
        </pc:spChg>
      </pc:sldChg>
      <pc:sldChg chg="modSp mod">
        <pc:chgData name="James Gates" userId="a4739653-4b2d-4be9-8102-2b6e123a7bd1" providerId="ADAL" clId="{2BACB9C8-2314-4123-B0A1-04846E324707}" dt="2022-07-11T14:20:21.116" v="261" actId="33524"/>
        <pc:sldMkLst>
          <pc:docMk/>
          <pc:sldMk cId="2647804699" sldId="290"/>
        </pc:sldMkLst>
        <pc:spChg chg="mod">
          <ac:chgData name="James Gates" userId="a4739653-4b2d-4be9-8102-2b6e123a7bd1" providerId="ADAL" clId="{2BACB9C8-2314-4123-B0A1-04846E324707}" dt="2022-07-11T14:20:21.116" v="261" actId="33524"/>
          <ac:spMkLst>
            <pc:docMk/>
            <pc:sldMk cId="2647804699" sldId="290"/>
            <ac:spMk id="5" creationId="{FE4F64C5-4C63-D9FC-4E46-09438F291621}"/>
          </ac:spMkLst>
        </pc:spChg>
      </pc:sldChg>
      <pc:sldChg chg="modSp mod">
        <pc:chgData name="James Gates" userId="a4739653-4b2d-4be9-8102-2b6e123a7bd1" providerId="ADAL" clId="{2BACB9C8-2314-4123-B0A1-04846E324707}" dt="2022-07-11T14:22:21.035" v="282" actId="20577"/>
        <pc:sldMkLst>
          <pc:docMk/>
          <pc:sldMk cId="2161924935" sldId="291"/>
        </pc:sldMkLst>
        <pc:spChg chg="mod">
          <ac:chgData name="James Gates" userId="a4739653-4b2d-4be9-8102-2b6e123a7bd1" providerId="ADAL" clId="{2BACB9C8-2314-4123-B0A1-04846E324707}" dt="2022-07-11T14:22:21.035" v="282" actId="20577"/>
          <ac:spMkLst>
            <pc:docMk/>
            <pc:sldMk cId="2161924935" sldId="291"/>
            <ac:spMk id="10" creationId="{9AED2400-C5AA-44CE-ED8B-7426880BBBC7}"/>
          </ac:spMkLst>
        </pc:spChg>
      </pc:sldChg>
      <pc:sldChg chg="addSp delSp modSp mod">
        <pc:chgData name="James Gates" userId="a4739653-4b2d-4be9-8102-2b6e123a7bd1" providerId="ADAL" clId="{2BACB9C8-2314-4123-B0A1-04846E324707}" dt="2022-07-11T14:22:38.264" v="294" actId="20577"/>
        <pc:sldMkLst>
          <pc:docMk/>
          <pc:sldMk cId="2556749052" sldId="292"/>
        </pc:sldMkLst>
        <pc:spChg chg="mod">
          <ac:chgData name="James Gates" userId="a4739653-4b2d-4be9-8102-2b6e123a7bd1" providerId="ADAL" clId="{2BACB9C8-2314-4123-B0A1-04846E324707}" dt="2022-07-11T14:22:38.264" v="294" actId="20577"/>
          <ac:spMkLst>
            <pc:docMk/>
            <pc:sldMk cId="2556749052" sldId="292"/>
            <ac:spMk id="2" creationId="{D1A457B3-D0BF-4D66-D8A8-656909560C6C}"/>
          </ac:spMkLst>
        </pc:spChg>
        <pc:spChg chg="add mod">
          <ac:chgData name="James Gates" userId="a4739653-4b2d-4be9-8102-2b6e123a7bd1" providerId="ADAL" clId="{2BACB9C8-2314-4123-B0A1-04846E324707}" dt="2022-07-11T13:52:57.791" v="110" actId="554"/>
          <ac:spMkLst>
            <pc:docMk/>
            <pc:sldMk cId="2556749052" sldId="292"/>
            <ac:spMk id="3" creationId="{95779E56-9321-BBC7-0A8E-BD771ACA6934}"/>
          </ac:spMkLst>
        </pc:spChg>
        <pc:spChg chg="add mod">
          <ac:chgData name="James Gates" userId="a4739653-4b2d-4be9-8102-2b6e123a7bd1" providerId="ADAL" clId="{2BACB9C8-2314-4123-B0A1-04846E324707}" dt="2022-07-11T13:52:20.278" v="105" actId="1076"/>
          <ac:spMkLst>
            <pc:docMk/>
            <pc:sldMk cId="2556749052" sldId="292"/>
            <ac:spMk id="8" creationId="{4EE1989A-5C58-FAAE-E6AC-60BC23D178DA}"/>
          </ac:spMkLst>
        </pc:spChg>
        <pc:spChg chg="add mod">
          <ac:chgData name="James Gates" userId="a4739653-4b2d-4be9-8102-2b6e123a7bd1" providerId="ADAL" clId="{2BACB9C8-2314-4123-B0A1-04846E324707}" dt="2022-07-11T13:52:09.095" v="101" actId="1076"/>
          <ac:spMkLst>
            <pc:docMk/>
            <pc:sldMk cId="2556749052" sldId="292"/>
            <ac:spMk id="11" creationId="{E25F0C51-498D-9FA8-5E5A-922394DF0CE4}"/>
          </ac:spMkLst>
        </pc:spChg>
        <pc:spChg chg="add del mod">
          <ac:chgData name="James Gates" userId="a4739653-4b2d-4be9-8102-2b6e123a7bd1" providerId="ADAL" clId="{2BACB9C8-2314-4123-B0A1-04846E324707}" dt="2022-07-11T13:50:55.101" v="86" actId="478"/>
          <ac:spMkLst>
            <pc:docMk/>
            <pc:sldMk cId="2556749052" sldId="292"/>
            <ac:spMk id="12" creationId="{E7C8505F-3868-2F0C-CF6C-7B49A6494220}"/>
          </ac:spMkLst>
        </pc:spChg>
        <pc:spChg chg="add mod">
          <ac:chgData name="James Gates" userId="a4739653-4b2d-4be9-8102-2b6e123a7bd1" providerId="ADAL" clId="{2BACB9C8-2314-4123-B0A1-04846E324707}" dt="2022-07-11T13:52:57.791" v="110" actId="554"/>
          <ac:spMkLst>
            <pc:docMk/>
            <pc:sldMk cId="2556749052" sldId="292"/>
            <ac:spMk id="13" creationId="{C141E439-509A-8AC3-088D-20C6158927EE}"/>
          </ac:spMkLst>
        </pc:spChg>
        <pc:spChg chg="add mod">
          <ac:chgData name="James Gates" userId="a4739653-4b2d-4be9-8102-2b6e123a7bd1" providerId="ADAL" clId="{2BACB9C8-2314-4123-B0A1-04846E324707}" dt="2022-07-11T13:53:06.998" v="111" actId="408"/>
          <ac:spMkLst>
            <pc:docMk/>
            <pc:sldMk cId="2556749052" sldId="292"/>
            <ac:spMk id="14" creationId="{E4DB86FB-A3FF-5D0F-7C05-7E4D8FA70C5D}"/>
          </ac:spMkLst>
        </pc:spChg>
      </pc:sldChg>
      <pc:sldChg chg="addSp modSp mod">
        <pc:chgData name="James Gates" userId="a4739653-4b2d-4be9-8102-2b6e123a7bd1" providerId="ADAL" clId="{2BACB9C8-2314-4123-B0A1-04846E324707}" dt="2022-07-11T13:55:23.455" v="174" actId="207"/>
        <pc:sldMkLst>
          <pc:docMk/>
          <pc:sldMk cId="2188054242" sldId="293"/>
        </pc:sldMkLst>
        <pc:spChg chg="mod">
          <ac:chgData name="James Gates" userId="a4739653-4b2d-4be9-8102-2b6e123a7bd1" providerId="ADAL" clId="{2BACB9C8-2314-4123-B0A1-04846E324707}" dt="2022-07-11T13:53:31.140" v="129" actId="1076"/>
          <ac:spMkLst>
            <pc:docMk/>
            <pc:sldMk cId="2188054242" sldId="293"/>
            <ac:spMk id="2" creationId="{D1A457B3-D0BF-4D66-D8A8-656909560C6C}"/>
          </ac:spMkLst>
        </pc:spChg>
        <pc:spChg chg="mod">
          <ac:chgData name="James Gates" userId="a4739653-4b2d-4be9-8102-2b6e123a7bd1" providerId="ADAL" clId="{2BACB9C8-2314-4123-B0A1-04846E324707}" dt="2022-07-11T13:55:23.455" v="174" actId="207"/>
          <ac:spMkLst>
            <pc:docMk/>
            <pc:sldMk cId="2188054242" sldId="293"/>
            <ac:spMk id="4" creationId="{F1271E2C-2DA5-458E-9BFA-0485EF772923}"/>
          </ac:spMkLst>
        </pc:spChg>
        <pc:spChg chg="mod">
          <ac:chgData name="James Gates" userId="a4739653-4b2d-4be9-8102-2b6e123a7bd1" providerId="ADAL" clId="{2BACB9C8-2314-4123-B0A1-04846E324707}" dt="2022-07-11T13:54:00.889" v="130"/>
          <ac:spMkLst>
            <pc:docMk/>
            <pc:sldMk cId="2188054242" sldId="293"/>
            <ac:spMk id="6" creationId="{187C6EE1-5A10-BD6C-2887-95DAAAF03B87}"/>
          </ac:spMkLst>
        </pc:spChg>
        <pc:spChg chg="mod">
          <ac:chgData name="James Gates" userId="a4739653-4b2d-4be9-8102-2b6e123a7bd1" providerId="ADAL" clId="{2BACB9C8-2314-4123-B0A1-04846E324707}" dt="2022-07-11T13:54:00.889" v="130"/>
          <ac:spMkLst>
            <pc:docMk/>
            <pc:sldMk cId="2188054242" sldId="293"/>
            <ac:spMk id="9" creationId="{3E025E16-524F-EE9D-E81D-4075F3A6DD1B}"/>
          </ac:spMkLst>
        </pc:spChg>
        <pc:spChg chg="mod">
          <ac:chgData name="James Gates" userId="a4739653-4b2d-4be9-8102-2b6e123a7bd1" providerId="ADAL" clId="{2BACB9C8-2314-4123-B0A1-04846E324707}" dt="2022-07-11T13:54:00.889" v="130"/>
          <ac:spMkLst>
            <pc:docMk/>
            <pc:sldMk cId="2188054242" sldId="293"/>
            <ac:spMk id="10" creationId="{EFA71DEC-D108-9EA3-D730-10D6BE25BFAC}"/>
          </ac:spMkLst>
        </pc:spChg>
        <pc:spChg chg="mod">
          <ac:chgData name="James Gates" userId="a4739653-4b2d-4be9-8102-2b6e123a7bd1" providerId="ADAL" clId="{2BACB9C8-2314-4123-B0A1-04846E324707}" dt="2022-07-11T13:54:00.889" v="130"/>
          <ac:spMkLst>
            <pc:docMk/>
            <pc:sldMk cId="2188054242" sldId="293"/>
            <ac:spMk id="11" creationId="{D6F0DB2E-6DD5-8DA1-42DC-5FEC1FF234E2}"/>
          </ac:spMkLst>
        </pc:spChg>
        <pc:spChg chg="mod">
          <ac:chgData name="James Gates" userId="a4739653-4b2d-4be9-8102-2b6e123a7bd1" providerId="ADAL" clId="{2BACB9C8-2314-4123-B0A1-04846E324707}" dt="2022-07-11T13:54:00.889" v="130"/>
          <ac:spMkLst>
            <pc:docMk/>
            <pc:sldMk cId="2188054242" sldId="293"/>
            <ac:spMk id="12" creationId="{E716950D-2F58-3D6F-7866-05B9240D565B}"/>
          </ac:spMkLst>
        </pc:spChg>
        <pc:grpChg chg="add mod">
          <ac:chgData name="James Gates" userId="a4739653-4b2d-4be9-8102-2b6e123a7bd1" providerId="ADAL" clId="{2BACB9C8-2314-4123-B0A1-04846E324707}" dt="2022-07-11T13:54:00.889" v="130"/>
          <ac:grpSpMkLst>
            <pc:docMk/>
            <pc:sldMk cId="2188054242" sldId="293"/>
            <ac:grpSpMk id="3" creationId="{0D80F343-8153-3A1F-ED5D-A0278B56F168}"/>
          </ac:grpSpMkLst>
        </pc:grpChg>
        <pc:grpChg chg="mod">
          <ac:chgData name="James Gates" userId="a4739653-4b2d-4be9-8102-2b6e123a7bd1" providerId="ADAL" clId="{2BACB9C8-2314-4123-B0A1-04846E324707}" dt="2022-07-11T13:54:00.889" v="130"/>
          <ac:grpSpMkLst>
            <pc:docMk/>
            <pc:sldMk cId="2188054242" sldId="293"/>
            <ac:grpSpMk id="8" creationId="{B1864A8E-B16A-42DD-921C-8874DE2E215B}"/>
          </ac:grpSpMkLst>
        </pc:grpChg>
        <pc:picChg chg="mod">
          <ac:chgData name="James Gates" userId="a4739653-4b2d-4be9-8102-2b6e123a7bd1" providerId="ADAL" clId="{2BACB9C8-2314-4123-B0A1-04846E324707}" dt="2022-07-11T13:54:00.889" v="130"/>
          <ac:picMkLst>
            <pc:docMk/>
            <pc:sldMk cId="2188054242" sldId="293"/>
            <ac:picMk id="5" creationId="{25797AA6-5DA1-49B8-A353-F2F88B77463E}"/>
          </ac:picMkLst>
        </pc:picChg>
        <pc:picChg chg="mod">
          <ac:chgData name="James Gates" userId="a4739653-4b2d-4be9-8102-2b6e123a7bd1" providerId="ADAL" clId="{2BACB9C8-2314-4123-B0A1-04846E324707}" dt="2022-07-11T13:54:00.889" v="130"/>
          <ac:picMkLst>
            <pc:docMk/>
            <pc:sldMk cId="2188054242" sldId="293"/>
            <ac:picMk id="7" creationId="{1FFFFEA5-C864-85BD-37E3-FE4772343DC8}"/>
          </ac:picMkLst>
        </pc:picChg>
        <pc:picChg chg="mod">
          <ac:chgData name="James Gates" userId="a4739653-4b2d-4be9-8102-2b6e123a7bd1" providerId="ADAL" clId="{2BACB9C8-2314-4123-B0A1-04846E324707}" dt="2022-07-11T13:54:00.889" v="130"/>
          <ac:picMkLst>
            <pc:docMk/>
            <pc:sldMk cId="2188054242" sldId="293"/>
            <ac:picMk id="13" creationId="{1B7D0B9B-9412-362D-A667-4F18C4E8F611}"/>
          </ac:picMkLst>
        </pc:picChg>
      </pc:sldChg>
      <pc:sldChg chg="addSp delSp modSp mod">
        <pc:chgData name="James Gates" userId="a4739653-4b2d-4be9-8102-2b6e123a7bd1" providerId="ADAL" clId="{2BACB9C8-2314-4123-B0A1-04846E324707}" dt="2022-07-11T13:57:20.581" v="200" actId="1076"/>
        <pc:sldMkLst>
          <pc:docMk/>
          <pc:sldMk cId="487682874" sldId="294"/>
        </pc:sldMkLst>
        <pc:spChg chg="del mod">
          <ac:chgData name="James Gates" userId="a4739653-4b2d-4be9-8102-2b6e123a7bd1" providerId="ADAL" clId="{2BACB9C8-2314-4123-B0A1-04846E324707}" dt="2022-07-11T13:56:56.877" v="184" actId="21"/>
          <ac:spMkLst>
            <pc:docMk/>
            <pc:sldMk cId="487682874" sldId="294"/>
            <ac:spMk id="2" creationId="{D1A457B3-D0BF-4D66-D8A8-656909560C6C}"/>
          </ac:spMkLst>
        </pc:spChg>
        <pc:spChg chg="del">
          <ac:chgData name="James Gates" userId="a4739653-4b2d-4be9-8102-2b6e123a7bd1" providerId="ADAL" clId="{2BACB9C8-2314-4123-B0A1-04846E324707}" dt="2022-07-11T13:54:16.518" v="131" actId="478"/>
          <ac:spMkLst>
            <pc:docMk/>
            <pc:sldMk cId="487682874" sldId="294"/>
            <ac:spMk id="4" creationId="{F1271E2C-2DA5-458E-9BFA-0485EF772923}"/>
          </ac:spMkLst>
        </pc:spChg>
        <pc:spChg chg="add mod ord">
          <ac:chgData name="James Gates" userId="a4739653-4b2d-4be9-8102-2b6e123a7bd1" providerId="ADAL" clId="{2BACB9C8-2314-4123-B0A1-04846E324707}" dt="2022-07-11T13:56:20.541" v="180" actId="14100"/>
          <ac:spMkLst>
            <pc:docMk/>
            <pc:sldMk cId="487682874" sldId="294"/>
            <ac:spMk id="14" creationId="{1B0D799B-D1F0-6A44-6240-24D015BCE5BF}"/>
          </ac:spMkLst>
        </pc:spChg>
        <pc:spChg chg="add mod">
          <ac:chgData name="James Gates" userId="a4739653-4b2d-4be9-8102-2b6e123a7bd1" providerId="ADAL" clId="{2BACB9C8-2314-4123-B0A1-04846E324707}" dt="2022-07-11T13:57:20.581" v="200" actId="1076"/>
          <ac:spMkLst>
            <pc:docMk/>
            <pc:sldMk cId="487682874" sldId="294"/>
            <ac:spMk id="15" creationId="{C6950BC7-398D-8862-631E-936817C5CFEC}"/>
          </ac:spMkLst>
        </pc:spChg>
        <pc:spChg chg="add del mod">
          <ac:chgData name="James Gates" userId="a4739653-4b2d-4be9-8102-2b6e123a7bd1" providerId="ADAL" clId="{2BACB9C8-2314-4123-B0A1-04846E324707}" dt="2022-07-11T13:57:18.013" v="199" actId="478"/>
          <ac:spMkLst>
            <pc:docMk/>
            <pc:sldMk cId="487682874" sldId="294"/>
            <ac:spMk id="17" creationId="{E8241D77-A5C2-5AC1-933F-289ECB11970D}"/>
          </ac:spMkLst>
        </pc:spChg>
        <pc:grpChg chg="del">
          <ac:chgData name="James Gates" userId="a4739653-4b2d-4be9-8102-2b6e123a7bd1" providerId="ADAL" clId="{2BACB9C8-2314-4123-B0A1-04846E324707}" dt="2022-07-11T13:54:19.784" v="132" actId="478"/>
          <ac:grpSpMkLst>
            <pc:docMk/>
            <pc:sldMk cId="487682874" sldId="294"/>
            <ac:grpSpMk id="3" creationId="{0D80F343-8153-3A1F-ED5D-A0278B56F168}"/>
          </ac:grpSpMkLst>
        </pc:grpChg>
      </pc:sldChg>
      <pc:sldChg chg="addSp delSp modSp mod">
        <pc:chgData name="James Gates" userId="a4739653-4b2d-4be9-8102-2b6e123a7bd1" providerId="ADAL" clId="{2BACB9C8-2314-4123-B0A1-04846E324707}" dt="2022-07-11T13:58:52.764" v="209" actId="6549"/>
        <pc:sldMkLst>
          <pc:docMk/>
          <pc:sldMk cId="2466593071" sldId="295"/>
        </pc:sldMkLst>
        <pc:spChg chg="del mod">
          <ac:chgData name="James Gates" userId="a4739653-4b2d-4be9-8102-2b6e123a7bd1" providerId="ADAL" clId="{2BACB9C8-2314-4123-B0A1-04846E324707}" dt="2022-07-11T13:57:01.631" v="186" actId="478"/>
          <ac:spMkLst>
            <pc:docMk/>
            <pc:sldMk cId="2466593071" sldId="295"/>
            <ac:spMk id="2" creationId="{D1A457B3-D0BF-4D66-D8A8-656909560C6C}"/>
          </ac:spMkLst>
        </pc:spChg>
        <pc:spChg chg="add mod">
          <ac:chgData name="James Gates" userId="a4739653-4b2d-4be9-8102-2b6e123a7bd1" providerId="ADAL" clId="{2BACB9C8-2314-4123-B0A1-04846E324707}" dt="2022-07-11T13:57:07.138" v="188" actId="1076"/>
          <ac:spMkLst>
            <pc:docMk/>
            <pc:sldMk cId="2466593071" sldId="295"/>
            <ac:spMk id="3" creationId="{D6B5DEFA-00FC-44E9-F7BC-578301902C60}"/>
          </ac:spMkLst>
        </pc:spChg>
        <pc:spChg chg="add del mod">
          <ac:chgData name="James Gates" userId="a4739653-4b2d-4be9-8102-2b6e123a7bd1" providerId="ADAL" clId="{2BACB9C8-2314-4123-B0A1-04846E324707}" dt="2022-07-11T13:57:03.932" v="187" actId="478"/>
          <ac:spMkLst>
            <pc:docMk/>
            <pc:sldMk cId="2466593071" sldId="295"/>
            <ac:spMk id="5" creationId="{FCFB4654-09BE-D9D3-5767-E1D14199906F}"/>
          </ac:spMkLst>
        </pc:spChg>
        <pc:spChg chg="add mod">
          <ac:chgData name="James Gates" userId="a4739653-4b2d-4be9-8102-2b6e123a7bd1" providerId="ADAL" clId="{2BACB9C8-2314-4123-B0A1-04846E324707}" dt="2022-07-11T13:58:52.764" v="209" actId="6549"/>
          <ac:spMkLst>
            <pc:docMk/>
            <pc:sldMk cId="2466593071" sldId="295"/>
            <ac:spMk id="6" creationId="{8A652CBF-F676-73DD-E04F-82B241572EFC}"/>
          </ac:spMkLst>
        </pc:spChg>
        <pc:spChg chg="add mod">
          <ac:chgData name="James Gates" userId="a4739653-4b2d-4be9-8102-2b6e123a7bd1" providerId="ADAL" clId="{2BACB9C8-2314-4123-B0A1-04846E324707}" dt="2022-07-11T13:57:50.944" v="204" actId="1076"/>
          <ac:spMkLst>
            <pc:docMk/>
            <pc:sldMk cId="2466593071" sldId="295"/>
            <ac:spMk id="8" creationId="{BB5878AC-971F-2DA4-29DE-3F6F747B6869}"/>
          </ac:spMkLst>
        </pc:spChg>
        <pc:picChg chg="add mod">
          <ac:chgData name="James Gates" userId="a4739653-4b2d-4be9-8102-2b6e123a7bd1" providerId="ADAL" clId="{2BACB9C8-2314-4123-B0A1-04846E324707}" dt="2022-07-11T13:57:46.713" v="203" actId="1076"/>
          <ac:picMkLst>
            <pc:docMk/>
            <pc:sldMk cId="2466593071" sldId="295"/>
            <ac:picMk id="7" creationId="{32199F2A-A1FC-176E-380A-13177C6262C5}"/>
          </ac:picMkLst>
        </pc:picChg>
      </pc:sldChg>
      <pc:sldChg chg="addSp modSp mod">
        <pc:chgData name="James Gates" userId="a4739653-4b2d-4be9-8102-2b6e123a7bd1" providerId="ADAL" clId="{2BACB9C8-2314-4123-B0A1-04846E324707}" dt="2022-07-11T13:58:26.690" v="208" actId="1036"/>
        <pc:sldMkLst>
          <pc:docMk/>
          <pc:sldMk cId="3487159565" sldId="296"/>
        </pc:sldMkLst>
        <pc:spChg chg="mod">
          <ac:chgData name="James Gates" userId="a4739653-4b2d-4be9-8102-2b6e123a7bd1" providerId="ADAL" clId="{2BACB9C8-2314-4123-B0A1-04846E324707}" dt="2022-07-11T13:57:12.596" v="198" actId="20577"/>
          <ac:spMkLst>
            <pc:docMk/>
            <pc:sldMk cId="3487159565" sldId="296"/>
            <ac:spMk id="2" creationId="{D1A457B3-D0BF-4D66-D8A8-656909560C6C}"/>
          </ac:spMkLst>
        </pc:spChg>
        <pc:spChg chg="mod">
          <ac:chgData name="James Gates" userId="a4739653-4b2d-4be9-8102-2b6e123a7bd1" providerId="ADAL" clId="{2BACB9C8-2314-4123-B0A1-04846E324707}" dt="2022-07-11T13:58:21.996" v="205"/>
          <ac:spMkLst>
            <pc:docMk/>
            <pc:sldMk cId="3487159565" sldId="296"/>
            <ac:spMk id="4" creationId="{9ADD2BCD-8693-B6BF-66B0-95C6C77351F9}"/>
          </ac:spMkLst>
        </pc:spChg>
        <pc:spChg chg="mod">
          <ac:chgData name="James Gates" userId="a4739653-4b2d-4be9-8102-2b6e123a7bd1" providerId="ADAL" clId="{2BACB9C8-2314-4123-B0A1-04846E324707}" dt="2022-07-11T13:58:21.996" v="205"/>
          <ac:spMkLst>
            <pc:docMk/>
            <pc:sldMk cId="3487159565" sldId="296"/>
            <ac:spMk id="6" creationId="{CB8CB7AD-852E-C910-9FBF-58FB4690BBBF}"/>
          </ac:spMkLst>
        </pc:spChg>
        <pc:grpChg chg="add mod">
          <ac:chgData name="James Gates" userId="a4739653-4b2d-4be9-8102-2b6e123a7bd1" providerId="ADAL" clId="{2BACB9C8-2314-4123-B0A1-04846E324707}" dt="2022-07-11T13:58:26.690" v="208" actId="1036"/>
          <ac:grpSpMkLst>
            <pc:docMk/>
            <pc:sldMk cId="3487159565" sldId="296"/>
            <ac:grpSpMk id="3" creationId="{73EFE382-074D-2EA4-3A11-7DC14B2C38D2}"/>
          </ac:grpSpMkLst>
        </pc:grpChg>
        <pc:picChg chg="mod">
          <ac:chgData name="James Gates" userId="a4739653-4b2d-4be9-8102-2b6e123a7bd1" providerId="ADAL" clId="{2BACB9C8-2314-4123-B0A1-04846E324707}" dt="2022-07-11T13:58:21.996" v="205"/>
          <ac:picMkLst>
            <pc:docMk/>
            <pc:sldMk cId="3487159565" sldId="296"/>
            <ac:picMk id="5" creationId="{8C054897-A1E1-875A-9CD4-DF35E68BA40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FFAC5F-CF5A-83BE-062C-B357AE861C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A0E4B58-E75D-DC94-3A48-5A5890BEDC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20E2C8-7733-4197-A706-97D9224ADDA7}" type="datetimeFigureOut">
              <a:rPr lang="en-GB" smtClean="0"/>
              <a:t>12/07/2022</a:t>
            </a:fld>
            <a:endParaRPr lang="en-GB"/>
          </a:p>
        </p:txBody>
      </p:sp>
      <p:sp>
        <p:nvSpPr>
          <p:cNvPr id="4" name="Footer Placeholder 3">
            <a:extLst>
              <a:ext uri="{FF2B5EF4-FFF2-40B4-BE49-F238E27FC236}">
                <a16:creationId xmlns:a16="http://schemas.microsoft.com/office/drawing/2014/main" id="{AC5E8727-EDC2-A8B3-4346-087F7C8A05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EC45C9-D1BF-7AB7-95E0-0500702599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C16683-B3C3-49AE-9757-EA8ACA287298}" type="slidenum">
              <a:rPr lang="en-GB" smtClean="0"/>
              <a:t>‹#›</a:t>
            </a:fld>
            <a:endParaRPr lang="en-GB"/>
          </a:p>
        </p:txBody>
      </p:sp>
    </p:spTree>
    <p:extLst>
      <p:ext uri="{BB962C8B-B14F-4D97-AF65-F5344CB8AC3E}">
        <p14:creationId xmlns:p14="http://schemas.microsoft.com/office/powerpoint/2010/main" val="40463105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1C7E1-1756-46A8-84AA-226B094814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32615B-BBD4-4707-B5E1-80B241274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54439-33FF-4065-83E0-F275A5932C86}"/>
              </a:ext>
            </a:extLst>
          </p:cNvPr>
          <p:cNvSpPr>
            <a:spLocks noGrp="1"/>
          </p:cNvSpPr>
          <p:nvPr>
            <p:ph type="dt" sz="half" idx="10"/>
          </p:nvPr>
        </p:nvSpPr>
        <p:spPr/>
        <p:txBody>
          <a:bodyPr/>
          <a:lstStyle/>
          <a:p>
            <a:fld id="{4658E2E9-86C1-49A5-96C6-CF46D69B3F64}" type="datetimeFigureOut">
              <a:rPr lang="en-GB" smtClean="0"/>
              <a:t>12/07/2022</a:t>
            </a:fld>
            <a:endParaRPr lang="en-GB"/>
          </a:p>
        </p:txBody>
      </p:sp>
      <p:sp>
        <p:nvSpPr>
          <p:cNvPr id="5" name="Footer Placeholder 4">
            <a:extLst>
              <a:ext uri="{FF2B5EF4-FFF2-40B4-BE49-F238E27FC236}">
                <a16:creationId xmlns:a16="http://schemas.microsoft.com/office/drawing/2014/main" id="{B7574204-DFE0-4874-BB87-CD652D6A3F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E1A68C-BA20-417A-9C39-0DF144EA3E0E}"/>
              </a:ext>
            </a:extLst>
          </p:cNvPr>
          <p:cNvSpPr>
            <a:spLocks noGrp="1"/>
          </p:cNvSpPr>
          <p:nvPr>
            <p:ph type="sldNum" sz="quarter" idx="12"/>
          </p:nvPr>
        </p:nvSpPr>
        <p:spPr/>
        <p:txBody>
          <a:bodyPr/>
          <a:lstStyle/>
          <a:p>
            <a:fld id="{A318E7BC-5498-4FC6-B34E-0539931866A6}" type="slidenum">
              <a:rPr lang="en-GB" smtClean="0"/>
              <a:t>‹#›</a:t>
            </a:fld>
            <a:endParaRPr lang="en-GB"/>
          </a:p>
        </p:txBody>
      </p:sp>
    </p:spTree>
    <p:extLst>
      <p:ext uri="{BB962C8B-B14F-4D97-AF65-F5344CB8AC3E}">
        <p14:creationId xmlns:p14="http://schemas.microsoft.com/office/powerpoint/2010/main" val="47169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Logo&#10;&#10;Description automatically generated with low confidence">
            <a:extLst>
              <a:ext uri="{FF2B5EF4-FFF2-40B4-BE49-F238E27FC236}">
                <a16:creationId xmlns:a16="http://schemas.microsoft.com/office/drawing/2014/main" id="{1AB4E847-C113-D4FB-AA09-F97A2491C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7954" y="204139"/>
            <a:ext cx="1854788" cy="943624"/>
          </a:xfrm>
          <a:prstGeom prst="rect">
            <a:avLst/>
          </a:prstGeom>
        </p:spPr>
      </p:pic>
      <p:sp>
        <p:nvSpPr>
          <p:cNvPr id="12" name="Text Placeholder 10">
            <a:extLst>
              <a:ext uri="{FF2B5EF4-FFF2-40B4-BE49-F238E27FC236}">
                <a16:creationId xmlns:a16="http://schemas.microsoft.com/office/drawing/2014/main" id="{5FD27E58-C886-B911-2038-BAD1455A9854}"/>
              </a:ext>
            </a:extLst>
          </p:cNvPr>
          <p:cNvSpPr>
            <a:spLocks noGrp="1"/>
          </p:cNvSpPr>
          <p:nvPr>
            <p:ph type="body" sz="quarter" idx="10"/>
          </p:nvPr>
        </p:nvSpPr>
        <p:spPr>
          <a:xfrm>
            <a:off x="572790" y="203937"/>
            <a:ext cx="6031448" cy="387798"/>
          </a:xfrm>
        </p:spPr>
        <p:txBody>
          <a:bodyPr lIns="0" tIns="0" rIns="0" bIns="0">
            <a:spAutoFit/>
          </a:bodyPr>
          <a:lstStyle>
            <a:lvl1pPr marL="0" indent="0">
              <a:buNone/>
              <a:defRPr lang="en-US" sz="2800" kern="1200" dirty="0" smtClean="0">
                <a:solidFill>
                  <a:srgbClr val="53519E"/>
                </a:solidFill>
                <a:latin typeface="Arial" panose="020B0604020202020204" pitchFamily="34" charset="0"/>
                <a:ea typeface="+mn-ea"/>
                <a:cs typeface="Arial" panose="020B0604020202020204" pitchFamily="34" charset="0"/>
              </a:defRPr>
            </a:lvl1pPr>
          </a:lstStyle>
          <a:p>
            <a:pPr lvl="0"/>
            <a:r>
              <a:rPr lang="en-US" dirty="0"/>
              <a:t>Click to edit Master text styles</a:t>
            </a:r>
            <a:endParaRPr lang="en-GB" dirty="0"/>
          </a:p>
        </p:txBody>
      </p:sp>
    </p:spTree>
    <p:extLst>
      <p:ext uri="{BB962C8B-B14F-4D97-AF65-F5344CB8AC3E}">
        <p14:creationId xmlns:p14="http://schemas.microsoft.com/office/powerpoint/2010/main" val="175279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7FC69D-EDE7-40CD-868D-5F80666BF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CB2340-98F9-4DA8-A3FB-0F0E35DE41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0FE56B-C286-4E80-875B-DB82B9228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8E2E9-86C1-49A5-96C6-CF46D69B3F64}" type="datetimeFigureOut">
              <a:rPr lang="en-GB" smtClean="0"/>
              <a:t>12/07/2022</a:t>
            </a:fld>
            <a:endParaRPr lang="en-GB"/>
          </a:p>
        </p:txBody>
      </p:sp>
      <p:sp>
        <p:nvSpPr>
          <p:cNvPr id="5" name="Footer Placeholder 4">
            <a:extLst>
              <a:ext uri="{FF2B5EF4-FFF2-40B4-BE49-F238E27FC236}">
                <a16:creationId xmlns:a16="http://schemas.microsoft.com/office/drawing/2014/main" id="{4E9B9D84-DF4D-4A59-9914-3F7296E2F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7CA44E-FD74-4DF0-8B8E-E3189EF05D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8E7BC-5498-4FC6-B34E-0539931866A6}" type="slidenum">
              <a:rPr lang="en-GB" smtClean="0"/>
              <a:t>‹#›</a:t>
            </a:fld>
            <a:endParaRPr lang="en-GB"/>
          </a:p>
        </p:txBody>
      </p:sp>
    </p:spTree>
    <p:extLst>
      <p:ext uri="{BB962C8B-B14F-4D97-AF65-F5344CB8AC3E}">
        <p14:creationId xmlns:p14="http://schemas.microsoft.com/office/powerpoint/2010/main" val="110290633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justaskservices.co.u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519E"/>
        </a:solidFill>
        <a:effectLst/>
      </p:bgPr>
    </p:bg>
    <p:spTree>
      <p:nvGrpSpPr>
        <p:cNvPr id="1" name=""/>
        <p:cNvGrpSpPr/>
        <p:nvPr/>
      </p:nvGrpSpPr>
      <p:grpSpPr>
        <a:xfrm>
          <a:off x="0" y="0"/>
          <a:ext cx="0" cy="0"/>
          <a:chOff x="0" y="0"/>
          <a:chExt cx="0" cy="0"/>
        </a:xfrm>
      </p:grpSpPr>
      <p:pic>
        <p:nvPicPr>
          <p:cNvPr id="28" name="Picture 27" descr="Diagram, engineering drawing&#10;&#10;Description automatically generated">
            <a:extLst>
              <a:ext uri="{FF2B5EF4-FFF2-40B4-BE49-F238E27FC236}">
                <a16:creationId xmlns:a16="http://schemas.microsoft.com/office/drawing/2014/main" id="{8BBBE7D3-EC5A-055A-0118-4DF954A1BF1E}"/>
              </a:ext>
            </a:extLst>
          </p:cNvPr>
          <p:cNvPicPr>
            <a:picLocks noChangeAspect="1"/>
          </p:cNvPicPr>
          <p:nvPr/>
        </p:nvPicPr>
        <p:blipFill rotWithShape="1">
          <a:blip r:embed="rId2">
            <a:extLst>
              <a:ext uri="{28A0092B-C50C-407E-A947-70E740481C1C}">
                <a14:useLocalDpi xmlns:a14="http://schemas.microsoft.com/office/drawing/2010/main" val="0"/>
              </a:ext>
            </a:extLst>
          </a:blip>
          <a:srcRect t="10473" b="20982"/>
          <a:stretch/>
        </p:blipFill>
        <p:spPr>
          <a:xfrm>
            <a:off x="3047999" y="0"/>
            <a:ext cx="9144000" cy="6858001"/>
          </a:xfrm>
          <a:prstGeom prst="rect">
            <a:avLst/>
          </a:prstGeom>
        </p:spPr>
      </p:pic>
      <p:sp>
        <p:nvSpPr>
          <p:cNvPr id="10" name="Freeform: Shape 9" descr="Colorful pencils and books">
            <a:extLst>
              <a:ext uri="{FF2B5EF4-FFF2-40B4-BE49-F238E27FC236}">
                <a16:creationId xmlns:a16="http://schemas.microsoft.com/office/drawing/2014/main" id="{5509A61A-9E57-4862-BA58-DFC07C0AFAF0}"/>
              </a:ext>
            </a:extLst>
          </p:cNvPr>
          <p:cNvSpPr/>
          <p:nvPr/>
        </p:nvSpPr>
        <p:spPr>
          <a:xfrm flipH="1">
            <a:off x="1" y="0"/>
            <a:ext cx="5110841" cy="6858000"/>
          </a:xfrm>
          <a:custGeom>
            <a:avLst/>
            <a:gdLst>
              <a:gd name="connsiteX0" fmla="*/ 5110841 w 5110841"/>
              <a:gd name="connsiteY0" fmla="*/ 0 h 6858000"/>
              <a:gd name="connsiteX1" fmla="*/ 1544371 w 5110841"/>
              <a:gd name="connsiteY1" fmla="*/ 0 h 6858000"/>
              <a:gd name="connsiteX2" fmla="*/ 0 w 5110841"/>
              <a:gd name="connsiteY2" fmla="*/ 6858000 h 6858000"/>
              <a:gd name="connsiteX3" fmla="*/ 5110841 w 511084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10841" h="6858000">
                <a:moveTo>
                  <a:pt x="5110841" y="0"/>
                </a:moveTo>
                <a:lnTo>
                  <a:pt x="1544371" y="0"/>
                </a:lnTo>
                <a:lnTo>
                  <a:pt x="0" y="6858000"/>
                </a:lnTo>
                <a:lnTo>
                  <a:pt x="5110841" y="6858000"/>
                </a:lnTo>
                <a:close/>
              </a:path>
            </a:pathLst>
          </a:custGeom>
          <a:solidFill>
            <a:srgbClr val="5DBE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nvGrpSpPr>
          <p:cNvPr id="11" name="Group 10">
            <a:extLst>
              <a:ext uri="{FF2B5EF4-FFF2-40B4-BE49-F238E27FC236}">
                <a16:creationId xmlns:a16="http://schemas.microsoft.com/office/drawing/2014/main" id="{466A459C-F12C-4FB9-8D3D-23A467207391}"/>
              </a:ext>
            </a:extLst>
          </p:cNvPr>
          <p:cNvGrpSpPr/>
          <p:nvPr/>
        </p:nvGrpSpPr>
        <p:grpSpPr>
          <a:xfrm flipV="1">
            <a:off x="2808514" y="-2"/>
            <a:ext cx="3287486" cy="6858000"/>
            <a:chOff x="2157949" y="-2"/>
            <a:chExt cx="2267094" cy="6858000"/>
          </a:xfrm>
        </p:grpSpPr>
        <p:sp>
          <p:nvSpPr>
            <p:cNvPr id="12" name="Freeform: Shape 11">
              <a:extLst>
                <a:ext uri="{FF2B5EF4-FFF2-40B4-BE49-F238E27FC236}">
                  <a16:creationId xmlns:a16="http://schemas.microsoft.com/office/drawing/2014/main" id="{81192AB2-1C0D-4A5B-A4EA-048317FAF54C}"/>
                </a:ext>
              </a:extLst>
            </p:cNvPr>
            <p:cNvSpPr/>
            <p:nvPr userDrawn="1"/>
          </p:nvSpPr>
          <p:spPr>
            <a:xfrm>
              <a:off x="2157949" y="-2"/>
              <a:ext cx="2267094" cy="6858000"/>
            </a:xfrm>
            <a:custGeom>
              <a:avLst/>
              <a:gdLst>
                <a:gd name="connsiteX0" fmla="*/ 720422 w 4069949"/>
                <a:gd name="connsiteY0" fmla="*/ 0 h 6858000"/>
                <a:gd name="connsiteX1" fmla="*/ 4069949 w 4069949"/>
                <a:gd name="connsiteY1" fmla="*/ 0 h 6858000"/>
                <a:gd name="connsiteX2" fmla="*/ 3349289 w 4069949"/>
                <a:gd name="connsiteY2" fmla="*/ 6858000 h 6858000"/>
                <a:gd name="connsiteX3" fmla="*/ 0 w 4069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9949" h="6858000">
                  <a:moveTo>
                    <a:pt x="720422" y="0"/>
                  </a:moveTo>
                  <a:lnTo>
                    <a:pt x="4069949" y="0"/>
                  </a:lnTo>
                  <a:lnTo>
                    <a:pt x="3349289" y="6858000"/>
                  </a:lnTo>
                  <a:lnTo>
                    <a:pt x="0" y="6858000"/>
                  </a:lnTo>
                  <a:close/>
                </a:path>
              </a:pathLst>
            </a:custGeom>
            <a:gradFill flip="none" rotWithShape="1">
              <a:gsLst>
                <a:gs pos="20000">
                  <a:schemeClr val="tx2">
                    <a:lumMod val="50000"/>
                    <a:lumOff val="50000"/>
                    <a:alpha val="4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dirty="0">
                <a:solidFill>
                  <a:schemeClr val="bg1"/>
                </a:solidFill>
              </a:endParaRPr>
            </a:p>
          </p:txBody>
        </p:sp>
        <p:sp>
          <p:nvSpPr>
            <p:cNvPr id="13" name="Freeform: Shape 12">
              <a:extLst>
                <a:ext uri="{FF2B5EF4-FFF2-40B4-BE49-F238E27FC236}">
                  <a16:creationId xmlns:a16="http://schemas.microsoft.com/office/drawing/2014/main" id="{58F389B4-B04B-4173-8EAD-ABE639A13A95}"/>
                </a:ext>
              </a:extLst>
            </p:cNvPr>
            <p:cNvSpPr/>
            <p:nvPr userDrawn="1"/>
          </p:nvSpPr>
          <p:spPr>
            <a:xfrm>
              <a:off x="2770087" y="-2"/>
              <a:ext cx="1019527"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3">
                    <a:alpha val="60000"/>
                  </a:schemeClr>
                </a:gs>
                <a:gs pos="91000">
                  <a:schemeClr val="tx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dirty="0">
                <a:solidFill>
                  <a:schemeClr val="bg1"/>
                </a:solidFill>
              </a:endParaRPr>
            </a:p>
          </p:txBody>
        </p:sp>
      </p:grpSp>
      <p:cxnSp>
        <p:nvCxnSpPr>
          <p:cNvPr id="15" name="Straight Connector 14">
            <a:extLst>
              <a:ext uri="{FF2B5EF4-FFF2-40B4-BE49-F238E27FC236}">
                <a16:creationId xmlns:a16="http://schemas.microsoft.com/office/drawing/2014/main" id="{0BBE234F-23F0-49B9-BE0F-CEA370227E0C}"/>
              </a:ext>
            </a:extLst>
          </p:cNvPr>
          <p:cNvCxnSpPr>
            <a:cxnSpLocks/>
          </p:cNvCxnSpPr>
          <p:nvPr/>
        </p:nvCxnSpPr>
        <p:spPr>
          <a:xfrm>
            <a:off x="867551" y="2209800"/>
            <a:ext cx="0" cy="19431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0A924317-7BFF-48CD-BD1B-DF6E6AC9FFB3}"/>
              </a:ext>
            </a:extLst>
          </p:cNvPr>
          <p:cNvSpPr/>
          <p:nvPr/>
        </p:nvSpPr>
        <p:spPr>
          <a:xfrm flipH="1">
            <a:off x="3554193" y="-1"/>
            <a:ext cx="8637807" cy="6858001"/>
          </a:xfrm>
          <a:custGeom>
            <a:avLst/>
            <a:gdLst>
              <a:gd name="connsiteX0" fmla="*/ 8637807 w 8637807"/>
              <a:gd name="connsiteY0" fmla="*/ 0 h 6858001"/>
              <a:gd name="connsiteX1" fmla="*/ 0 w 8637807"/>
              <a:gd name="connsiteY1" fmla="*/ 0 h 6858001"/>
              <a:gd name="connsiteX2" fmla="*/ 0 w 8637807"/>
              <a:gd name="connsiteY2" fmla="*/ 6858001 h 6858001"/>
              <a:gd name="connsiteX3" fmla="*/ 7105592 w 863780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637807" h="6858001">
                <a:moveTo>
                  <a:pt x="8637807" y="0"/>
                </a:moveTo>
                <a:lnTo>
                  <a:pt x="0" y="0"/>
                </a:lnTo>
                <a:lnTo>
                  <a:pt x="0" y="6858001"/>
                </a:lnTo>
                <a:lnTo>
                  <a:pt x="7105592" y="6858001"/>
                </a:lnTo>
                <a:close/>
              </a:path>
            </a:pathLst>
          </a:custGeom>
          <a:gradFill>
            <a:gsLst>
              <a:gs pos="9000">
                <a:srgbClr val="53519E"/>
              </a:gs>
              <a:gs pos="100000">
                <a:srgbClr val="002060">
                  <a:alpha val="47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Text Box 27">
            <a:extLst>
              <a:ext uri="{FF2B5EF4-FFF2-40B4-BE49-F238E27FC236}">
                <a16:creationId xmlns:a16="http://schemas.microsoft.com/office/drawing/2014/main" id="{4931F338-AC7E-4292-AF5B-36DDC9B3975F}"/>
              </a:ext>
            </a:extLst>
          </p:cNvPr>
          <p:cNvSpPr txBox="1"/>
          <p:nvPr/>
        </p:nvSpPr>
        <p:spPr>
          <a:xfrm>
            <a:off x="867550" y="2316845"/>
            <a:ext cx="6578283" cy="29324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600"/>
              </a:spcAft>
            </a:pPr>
            <a:r>
              <a:rPr lang="en-GB" sz="4800" b="1" dirty="0">
                <a:solidFill>
                  <a:srgbClr val="FFFFFF"/>
                </a:solidFill>
                <a:latin typeface="Arial" panose="020B0604020202020204" pitchFamily="34" charset="0"/>
                <a:ea typeface="Calibri"/>
                <a:cs typeface="Arial" panose="020B0604020202020204" pitchFamily="34" charset="0"/>
              </a:rPr>
              <a:t>Social Impact Report </a:t>
            </a:r>
          </a:p>
          <a:p>
            <a:pPr>
              <a:spcAft>
                <a:spcPts val="600"/>
              </a:spcAft>
            </a:pPr>
            <a:r>
              <a:rPr lang="en-GB" sz="4800" b="1" dirty="0">
                <a:solidFill>
                  <a:srgbClr val="FFFFFF"/>
                </a:solidFill>
                <a:latin typeface="Arial" panose="020B0604020202020204" pitchFamily="34" charset="0"/>
                <a:ea typeface="Calibri"/>
                <a:cs typeface="Arial" panose="020B0604020202020204" pitchFamily="34" charset="0"/>
              </a:rPr>
              <a:t>2021-2022</a:t>
            </a:r>
          </a:p>
        </p:txBody>
      </p:sp>
      <p:pic>
        <p:nvPicPr>
          <p:cNvPr id="25" name="Picture 24" descr="Logo&#10;&#10;Description automatically generated">
            <a:extLst>
              <a:ext uri="{FF2B5EF4-FFF2-40B4-BE49-F238E27FC236}">
                <a16:creationId xmlns:a16="http://schemas.microsoft.com/office/drawing/2014/main" id="{9ADC3AEA-C685-62E7-DB99-3B6237AD6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6132" y="223190"/>
            <a:ext cx="1836609" cy="890716"/>
          </a:xfrm>
          <a:prstGeom prst="rect">
            <a:avLst/>
          </a:prstGeom>
        </p:spPr>
      </p:pic>
    </p:spTree>
    <p:extLst>
      <p:ext uri="{BB962C8B-B14F-4D97-AF65-F5344CB8AC3E}">
        <p14:creationId xmlns:p14="http://schemas.microsoft.com/office/powerpoint/2010/main" val="147747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A457B3-D0BF-4D66-D8A8-656909560C6C}"/>
              </a:ext>
            </a:extLst>
          </p:cNvPr>
          <p:cNvSpPr>
            <a:spLocks noGrp="1"/>
          </p:cNvSpPr>
          <p:nvPr>
            <p:ph type="body" sz="quarter" idx="10"/>
          </p:nvPr>
        </p:nvSpPr>
        <p:spPr/>
        <p:txBody>
          <a:bodyPr/>
          <a:lstStyle/>
          <a:p>
            <a:r>
              <a:rPr lang="en-GB" dirty="0"/>
              <a:t>Case Study: Health and Wellbeing</a:t>
            </a:r>
          </a:p>
        </p:txBody>
      </p:sp>
      <p:sp>
        <p:nvSpPr>
          <p:cNvPr id="6" name="TextBox 5">
            <a:extLst>
              <a:ext uri="{FF2B5EF4-FFF2-40B4-BE49-F238E27FC236}">
                <a16:creationId xmlns:a16="http://schemas.microsoft.com/office/drawing/2014/main" id="{199D6973-A189-BDBF-0E66-D156B7592D4F}"/>
              </a:ext>
            </a:extLst>
          </p:cNvPr>
          <p:cNvSpPr txBox="1"/>
          <p:nvPr/>
        </p:nvSpPr>
        <p:spPr>
          <a:xfrm>
            <a:off x="8099203" y="1213146"/>
            <a:ext cx="2481943" cy="584775"/>
          </a:xfrm>
          <a:prstGeom prst="rect">
            <a:avLst/>
          </a:prstGeom>
          <a:noFill/>
        </p:spPr>
        <p:txBody>
          <a:bodyPr wrap="square" rtlCol="0">
            <a:spAutoFit/>
          </a:bodyPr>
          <a:lstStyle/>
          <a:p>
            <a:pPr algn="ctr"/>
            <a:r>
              <a:rPr lang="en-US" sz="1600" b="1" dirty="0">
                <a:solidFill>
                  <a:srgbClr val="60BF51"/>
                </a:solidFill>
                <a:latin typeface="Arial" panose="020B0604020202020204" pitchFamily="34" charset="0"/>
                <a:cs typeface="Arial" panose="020B0604020202020204" pitchFamily="34" charset="0"/>
              </a:rPr>
              <a:t>Joan’s Garden </a:t>
            </a:r>
          </a:p>
          <a:p>
            <a:pPr algn="ctr"/>
            <a:r>
              <a:rPr lang="en-US" sz="1600" b="1" dirty="0">
                <a:solidFill>
                  <a:srgbClr val="60BF51"/>
                </a:solidFill>
                <a:latin typeface="Arial" panose="020B0604020202020204" pitchFamily="34" charset="0"/>
                <a:cs typeface="Arial" panose="020B0604020202020204" pitchFamily="34" charset="0"/>
              </a:rPr>
              <a:t>Case study   </a:t>
            </a:r>
            <a:endParaRPr lang="en-GB" sz="1600" b="1" dirty="0">
              <a:solidFill>
                <a:srgbClr val="60BF5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BD7506A-4939-4844-C821-CC15DB0C1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789" y="836612"/>
            <a:ext cx="5942311" cy="569118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5D1CA18-160B-65D4-4B48-F89115BE4EBB}"/>
              </a:ext>
            </a:extLst>
          </p:cNvPr>
          <p:cNvPicPr>
            <a:picLocks noChangeAspect="1"/>
          </p:cNvPicPr>
          <p:nvPr/>
        </p:nvPicPr>
        <p:blipFill rotWithShape="1">
          <a:blip r:embed="rId3"/>
          <a:srcRect l="-1698" t="92110" r="71853"/>
          <a:stretch/>
        </p:blipFill>
        <p:spPr>
          <a:xfrm>
            <a:off x="6687889" y="1347194"/>
            <a:ext cx="1983921" cy="450727"/>
          </a:xfrm>
          <a:prstGeom prst="rect">
            <a:avLst/>
          </a:prstGeom>
        </p:spPr>
      </p:pic>
      <p:sp>
        <p:nvSpPr>
          <p:cNvPr id="10" name="TextBox 9">
            <a:extLst>
              <a:ext uri="{FF2B5EF4-FFF2-40B4-BE49-F238E27FC236}">
                <a16:creationId xmlns:a16="http://schemas.microsoft.com/office/drawing/2014/main" id="{9AED2400-C5AA-44CE-ED8B-7426880BBBC7}"/>
              </a:ext>
            </a:extLst>
          </p:cNvPr>
          <p:cNvSpPr txBox="1"/>
          <p:nvPr/>
        </p:nvSpPr>
        <p:spPr>
          <a:xfrm>
            <a:off x="6687888" y="1797921"/>
            <a:ext cx="5304574" cy="470898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Health and wellbeing are a fundamental challenge within the housing community. We have been supporting residents through our volunteering program, giving our time to improve the environment and health and wellbeing of our residents and the community.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Joan has lived in Hampshire all her life, struggling with the upkeep of her garden due to ill health and mobility issues leading her to miss out on the company of her </a:t>
            </a:r>
            <a:r>
              <a:rPr lang="en-US" sz="1200" dirty="0" err="1">
                <a:latin typeface="Arial" panose="020B0604020202020204" pitchFamily="34" charset="0"/>
                <a:cs typeface="Arial" panose="020B0604020202020204" pitchFamily="34" charset="0"/>
              </a:rPr>
              <a:t>neighbours</a:t>
            </a:r>
            <a:r>
              <a:rPr lang="en-US" sz="1200" dirty="0">
                <a:latin typeface="Arial" panose="020B0604020202020204" pitchFamily="34" charset="0"/>
                <a:cs typeface="Arial" panose="020B0604020202020204" pitchFamily="34" charset="0"/>
              </a:rPr>
              <a:t>, who had complained about the environmental and health issues around Joan’s Garden.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Joan had not been able to use her garden for two years and very rarely left her house, with limited light coming into the property due to overgrown foliage, the property had become unnecessarily dark inside. With the Covid pandemic still very prominent for the vulnerable members of our community, who have been isolating for the past 2 years, the ability to access an outside space has never been so important.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In November, we sent a team, Joan’s Garden was quite large and very overgrown, the team cut back the overgrown areas, put in flower beds, boarders, and paved areas. As well as pruning shrubs, plants, and removing a large amount of green waste and unwanted goods from the garden.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Understanding that this was a complex situation requiring careful execution, our colleagues involved Joan in all decision making and made sure that she had the support she needed throughout the process.</a:t>
            </a:r>
          </a:p>
        </p:txBody>
      </p:sp>
    </p:spTree>
    <p:extLst>
      <p:ext uri="{BB962C8B-B14F-4D97-AF65-F5344CB8AC3E}">
        <p14:creationId xmlns:p14="http://schemas.microsoft.com/office/powerpoint/2010/main" val="216192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A457B3-D0BF-4D66-D8A8-656909560C6C}"/>
              </a:ext>
            </a:extLst>
          </p:cNvPr>
          <p:cNvSpPr>
            <a:spLocks noGrp="1"/>
          </p:cNvSpPr>
          <p:nvPr>
            <p:ph type="body" sz="quarter" idx="10"/>
          </p:nvPr>
        </p:nvSpPr>
        <p:spPr>
          <a:xfrm>
            <a:off x="223654" y="203937"/>
            <a:ext cx="8868465" cy="1163395"/>
          </a:xfrm>
        </p:spPr>
        <p:txBody>
          <a:bodyPr/>
          <a:lstStyle/>
          <a:p>
            <a:r>
              <a:rPr lang="en-GB" b="1" dirty="0"/>
              <a:t>2023 ESG Strategy </a:t>
            </a:r>
            <a:r>
              <a:rPr lang="en-GB" dirty="0"/>
              <a:t>– our continuing commitment to creating a sustainable tomorrow for the environment, our local communities and our partners</a:t>
            </a:r>
          </a:p>
        </p:txBody>
      </p:sp>
      <p:sp>
        <p:nvSpPr>
          <p:cNvPr id="8" name="Title 1">
            <a:extLst>
              <a:ext uri="{FF2B5EF4-FFF2-40B4-BE49-F238E27FC236}">
                <a16:creationId xmlns:a16="http://schemas.microsoft.com/office/drawing/2014/main" id="{4EE1989A-5C58-FAAE-E6AC-60BC23D178DA}"/>
              </a:ext>
            </a:extLst>
          </p:cNvPr>
          <p:cNvSpPr txBox="1">
            <a:spLocks/>
          </p:cNvSpPr>
          <p:nvPr/>
        </p:nvSpPr>
        <p:spPr>
          <a:xfrm>
            <a:off x="223654" y="1591989"/>
            <a:ext cx="2725626" cy="13442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63B868"/>
                </a:solidFill>
              </a:rPr>
              <a:t>E</a:t>
            </a:r>
            <a:r>
              <a:rPr lang="en-US" sz="3200" b="1" dirty="0">
                <a:solidFill>
                  <a:srgbClr val="15274D"/>
                </a:solidFill>
              </a:rPr>
              <a:t>nvironmental</a:t>
            </a:r>
            <a:br>
              <a:rPr lang="en-US" sz="3200" b="1" dirty="0">
                <a:solidFill>
                  <a:srgbClr val="15274D"/>
                </a:solidFill>
              </a:rPr>
            </a:br>
            <a:r>
              <a:rPr lang="en-US" sz="3200" b="1" dirty="0">
                <a:solidFill>
                  <a:srgbClr val="63B868"/>
                </a:solidFill>
              </a:rPr>
              <a:t>S</a:t>
            </a:r>
            <a:r>
              <a:rPr lang="en-US" sz="3200" b="1" dirty="0">
                <a:solidFill>
                  <a:srgbClr val="15274D"/>
                </a:solidFill>
              </a:rPr>
              <a:t>ocial</a:t>
            </a:r>
            <a:br>
              <a:rPr lang="en-US" sz="3200" b="1" dirty="0">
                <a:solidFill>
                  <a:srgbClr val="15274D"/>
                </a:solidFill>
              </a:rPr>
            </a:br>
            <a:r>
              <a:rPr lang="en-US" sz="3200" b="1" dirty="0">
                <a:solidFill>
                  <a:srgbClr val="63B868"/>
                </a:solidFill>
              </a:rPr>
              <a:t>G</a:t>
            </a:r>
            <a:r>
              <a:rPr lang="en-US" sz="3200" b="1" dirty="0">
                <a:solidFill>
                  <a:srgbClr val="15274D"/>
                </a:solidFill>
              </a:rPr>
              <a:t>overnance </a:t>
            </a:r>
            <a:endParaRPr lang="en-GB" sz="3200" b="1" dirty="0">
              <a:solidFill>
                <a:srgbClr val="15274D"/>
              </a:solidFill>
            </a:endParaRPr>
          </a:p>
        </p:txBody>
      </p:sp>
      <p:sp>
        <p:nvSpPr>
          <p:cNvPr id="11" name="TextBox 10">
            <a:extLst>
              <a:ext uri="{FF2B5EF4-FFF2-40B4-BE49-F238E27FC236}">
                <a16:creationId xmlns:a16="http://schemas.microsoft.com/office/drawing/2014/main" id="{E25F0C51-498D-9FA8-5E5A-922394DF0CE4}"/>
              </a:ext>
            </a:extLst>
          </p:cNvPr>
          <p:cNvSpPr txBox="1"/>
          <p:nvPr/>
        </p:nvSpPr>
        <p:spPr>
          <a:xfrm>
            <a:off x="3009209" y="1598474"/>
            <a:ext cx="8959137" cy="1569660"/>
          </a:xfrm>
          <a:prstGeom prst="rect">
            <a:avLst/>
          </a:prstGeom>
          <a:noFill/>
        </p:spPr>
        <p:txBody>
          <a:bodyPr wrap="square">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We are committed to our Environmental, Social and Governance Strategy</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through the culture we embrace as one team.</a:t>
            </a:r>
          </a:p>
          <a:p>
            <a:endParaRPr lang="en-US" sz="1100" i="1" spc="-18"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r>
              <a:rPr lang="en-US" sz="1600" i="1" spc="-18" dirty="0">
                <a:solidFill>
                  <a:srgbClr val="63B868"/>
                </a:solidFill>
                <a:latin typeface="Open Sans" panose="020B0606030504020204" pitchFamily="34" charset="0"/>
                <a:ea typeface="Open Sans" panose="020B0606030504020204" pitchFamily="34" charset="0"/>
                <a:cs typeface="Open Sans" panose="020B0606030504020204" pitchFamily="34" charset="0"/>
              </a:rPr>
              <a:t>“We care about our customers, our employees, our supply partners and the communities we serve.</a:t>
            </a:r>
            <a:br>
              <a:rPr lang="en-US" sz="1600" i="1" spc="-18" dirty="0">
                <a:solidFill>
                  <a:srgbClr val="63B868"/>
                </a:solidFill>
                <a:latin typeface="Open Sans" panose="020B0606030504020204" pitchFamily="34" charset="0"/>
                <a:ea typeface="Open Sans" panose="020B0606030504020204" pitchFamily="34" charset="0"/>
                <a:cs typeface="Open Sans" panose="020B0606030504020204" pitchFamily="34" charset="0"/>
              </a:rPr>
            </a:br>
            <a:r>
              <a:rPr lang="en-US" sz="1600" i="1" spc="-18" dirty="0">
                <a:solidFill>
                  <a:srgbClr val="63B868"/>
                </a:solidFill>
                <a:latin typeface="Open Sans" panose="020B0606030504020204" pitchFamily="34" charset="0"/>
                <a:ea typeface="Open Sans" panose="020B0606030504020204" pitchFamily="34" charset="0"/>
                <a:cs typeface="Open Sans" panose="020B0606030504020204" pitchFamily="34" charset="0"/>
              </a:rPr>
              <a:t>Our common purpose is to make a positive local impact and, through our services, show our business to be a force for good in our world.”  </a:t>
            </a:r>
          </a:p>
        </p:txBody>
      </p:sp>
      <p:sp>
        <p:nvSpPr>
          <p:cNvPr id="3" name="TextBox 2">
            <a:extLst>
              <a:ext uri="{FF2B5EF4-FFF2-40B4-BE49-F238E27FC236}">
                <a16:creationId xmlns:a16="http://schemas.microsoft.com/office/drawing/2014/main" id="{95779E56-9321-BBC7-0A8E-BD771ACA6934}"/>
              </a:ext>
            </a:extLst>
          </p:cNvPr>
          <p:cNvSpPr txBox="1"/>
          <p:nvPr/>
        </p:nvSpPr>
        <p:spPr>
          <a:xfrm>
            <a:off x="375023" y="3398436"/>
            <a:ext cx="2800439" cy="1815882"/>
          </a:xfrm>
          <a:prstGeom prst="rect">
            <a:avLst/>
          </a:prstGeom>
          <a:noFill/>
        </p:spPr>
        <p:txBody>
          <a:bodyPr wrap="square" rtlCol="0">
            <a:spAutoFit/>
          </a:bodyPr>
          <a:lstStyle/>
          <a:p>
            <a:r>
              <a:rPr lang="en-US" sz="1400" b="1" dirty="0"/>
              <a:t>Environmental</a:t>
            </a:r>
            <a:endParaRPr lang="en-GB" sz="1400" dirty="0"/>
          </a:p>
          <a:p>
            <a:pPr marL="416813" indent="-253517">
              <a:buClr>
                <a:srgbClr val="63B868"/>
              </a:buClr>
              <a:buSzPct val="180000"/>
              <a:buFont typeface="Courier New" panose="02070309020205020404" pitchFamily="49" charset="0"/>
              <a:buChar char="o"/>
            </a:pPr>
            <a:r>
              <a:rPr lang="en-US" sz="1400" dirty="0"/>
              <a:t>Energy Usage</a:t>
            </a:r>
          </a:p>
          <a:p>
            <a:pPr marL="416813" indent="-253517">
              <a:buClr>
                <a:srgbClr val="63B868"/>
              </a:buClr>
              <a:buSzPct val="180000"/>
              <a:buFont typeface="Courier New" panose="02070309020205020404" pitchFamily="49" charset="0"/>
              <a:buChar char="o"/>
            </a:pPr>
            <a:r>
              <a:rPr lang="en-US" sz="1400" dirty="0"/>
              <a:t>Waste Pollution</a:t>
            </a:r>
          </a:p>
          <a:p>
            <a:pPr marL="416813" indent="-253517">
              <a:buClr>
                <a:srgbClr val="63B868"/>
              </a:buClr>
              <a:buSzPct val="180000"/>
              <a:buFont typeface="Courier New" panose="02070309020205020404" pitchFamily="49" charset="0"/>
              <a:buChar char="o"/>
            </a:pPr>
            <a:r>
              <a:rPr lang="en-US" sz="1400" dirty="0"/>
              <a:t>Natural Resource Conservation</a:t>
            </a:r>
          </a:p>
          <a:p>
            <a:pPr marL="416813" indent="-253517">
              <a:buClr>
                <a:srgbClr val="63B868"/>
              </a:buClr>
              <a:buSzPct val="180000"/>
              <a:buFont typeface="Courier New" panose="02070309020205020404" pitchFamily="49" charset="0"/>
              <a:buChar char="o"/>
            </a:pPr>
            <a:r>
              <a:rPr lang="en-US" sz="1400" dirty="0"/>
              <a:t>Evaluating any environmental risks we may face and how we manage those risks.</a:t>
            </a:r>
            <a:endParaRPr lang="en-GB" sz="1400" dirty="0"/>
          </a:p>
        </p:txBody>
      </p:sp>
      <p:sp>
        <p:nvSpPr>
          <p:cNvPr id="13" name="TextBox 12">
            <a:extLst>
              <a:ext uri="{FF2B5EF4-FFF2-40B4-BE49-F238E27FC236}">
                <a16:creationId xmlns:a16="http://schemas.microsoft.com/office/drawing/2014/main" id="{C141E439-509A-8AC3-088D-20C6158927EE}"/>
              </a:ext>
            </a:extLst>
          </p:cNvPr>
          <p:cNvSpPr txBox="1"/>
          <p:nvPr/>
        </p:nvSpPr>
        <p:spPr>
          <a:xfrm>
            <a:off x="7791951" y="3398436"/>
            <a:ext cx="4175007" cy="3108543"/>
          </a:xfrm>
          <a:prstGeom prst="rect">
            <a:avLst/>
          </a:prstGeom>
          <a:noFill/>
        </p:spPr>
        <p:txBody>
          <a:bodyPr wrap="square" rtlCol="0">
            <a:spAutoFit/>
          </a:bodyPr>
          <a:lstStyle/>
          <a:p>
            <a:r>
              <a:rPr lang="en-US" sz="1400" b="1" dirty="0"/>
              <a:t>Governance</a:t>
            </a:r>
            <a:endParaRPr lang="en-GB" sz="1400" dirty="0"/>
          </a:p>
          <a:p>
            <a:pPr marL="416813" indent="-253517">
              <a:buClr>
                <a:srgbClr val="63B868"/>
              </a:buClr>
              <a:buSzPct val="180000"/>
              <a:buFont typeface="Courier New" panose="02070309020205020404" pitchFamily="49" charset="0"/>
              <a:buChar char="o"/>
            </a:pPr>
            <a:r>
              <a:rPr lang="en-US" sz="1400" dirty="0"/>
              <a:t>Ensuring we use accurate and transparent accounting methods</a:t>
            </a:r>
          </a:p>
          <a:p>
            <a:pPr marL="416813" indent="-253517">
              <a:buClr>
                <a:srgbClr val="63B868"/>
              </a:buClr>
              <a:buSzPct val="180000"/>
              <a:buFont typeface="Courier New" panose="02070309020205020404" pitchFamily="49" charset="0"/>
              <a:buChar char="o"/>
            </a:pPr>
            <a:r>
              <a:rPr lang="en-US" sz="1400" dirty="0"/>
              <a:t>Allowing stakeholders to help us shape the business and vote on important issues</a:t>
            </a:r>
          </a:p>
          <a:p>
            <a:pPr marL="416813" indent="-253517">
              <a:buClr>
                <a:srgbClr val="63B868"/>
              </a:buClr>
              <a:buSzPct val="180000"/>
              <a:buFont typeface="Courier New" panose="02070309020205020404" pitchFamily="49" charset="0"/>
              <a:buChar char="o"/>
            </a:pPr>
            <a:r>
              <a:rPr lang="en-US" sz="1400" dirty="0"/>
              <a:t>Providing assurances to our customers, our investors and our suppliers that we operate in an ethical and sustainable manner</a:t>
            </a:r>
          </a:p>
          <a:p>
            <a:pPr marL="416813" indent="-253517">
              <a:buClr>
                <a:srgbClr val="63B868"/>
              </a:buClr>
              <a:buSzPct val="180000"/>
              <a:buFont typeface="Courier New" panose="02070309020205020404" pitchFamily="49" charset="0"/>
              <a:buChar char="o"/>
            </a:pPr>
            <a:r>
              <a:rPr lang="en-US" sz="1400" dirty="0"/>
              <a:t>Demonstrating to customers that our processes are robust through accurate, timely and purposeful reporting</a:t>
            </a:r>
          </a:p>
          <a:p>
            <a:pPr marL="416813" indent="-253517">
              <a:buClr>
                <a:srgbClr val="63B868"/>
              </a:buClr>
              <a:buSzPct val="180000"/>
              <a:buFont typeface="Courier New" panose="02070309020205020404" pitchFamily="49" charset="0"/>
              <a:buChar char="o"/>
            </a:pPr>
            <a:r>
              <a:rPr lang="en-US" sz="1400" dirty="0"/>
              <a:t>Connecting with employees, investors and customers to share our ESG achievements and ambitions</a:t>
            </a:r>
          </a:p>
        </p:txBody>
      </p:sp>
      <p:sp>
        <p:nvSpPr>
          <p:cNvPr id="14" name="TextBox 13">
            <a:extLst>
              <a:ext uri="{FF2B5EF4-FFF2-40B4-BE49-F238E27FC236}">
                <a16:creationId xmlns:a16="http://schemas.microsoft.com/office/drawing/2014/main" id="{E4DB86FB-A3FF-5D0F-7C05-7E4D8FA70C5D}"/>
              </a:ext>
            </a:extLst>
          </p:cNvPr>
          <p:cNvSpPr txBox="1"/>
          <p:nvPr/>
        </p:nvSpPr>
        <p:spPr>
          <a:xfrm>
            <a:off x="3396203" y="3398436"/>
            <a:ext cx="4175007" cy="2893100"/>
          </a:xfrm>
          <a:prstGeom prst="rect">
            <a:avLst/>
          </a:prstGeom>
          <a:noFill/>
        </p:spPr>
        <p:txBody>
          <a:bodyPr wrap="square" rtlCol="0">
            <a:spAutoFit/>
          </a:bodyPr>
          <a:lstStyle/>
          <a:p>
            <a:r>
              <a:rPr lang="en-US" sz="1400" b="1" dirty="0"/>
              <a:t>Social</a:t>
            </a:r>
            <a:endParaRPr lang="en-GB" sz="1400" dirty="0"/>
          </a:p>
          <a:p>
            <a:pPr marL="416813" indent="-253517">
              <a:buClr>
                <a:srgbClr val="63B868"/>
              </a:buClr>
              <a:buSzPct val="180000"/>
              <a:buFont typeface="Courier New" panose="02070309020205020404" pitchFamily="49" charset="0"/>
              <a:buChar char="o"/>
            </a:pPr>
            <a:r>
              <a:rPr lang="en-US" sz="1400" spc="-18" dirty="0"/>
              <a:t>Achieving the highest standards in delivering services that help to make “better places and better lives”</a:t>
            </a:r>
          </a:p>
          <a:p>
            <a:pPr marL="416813" indent="-253517">
              <a:buClr>
                <a:srgbClr val="63B868"/>
              </a:buClr>
              <a:buSzPct val="180000"/>
              <a:buFont typeface="Courier New" panose="02070309020205020404" pitchFamily="49" charset="0"/>
              <a:buChar char="o"/>
            </a:pPr>
            <a:r>
              <a:rPr lang="en-US" sz="1400" spc="-18" dirty="0"/>
              <a:t>Ensuring cultural alignment with partners and suppliers, preferring to work with those who share consistent values &amp; ethics</a:t>
            </a:r>
          </a:p>
          <a:p>
            <a:pPr marL="416813" indent="-253517">
              <a:buClr>
                <a:srgbClr val="63B868"/>
              </a:buClr>
              <a:buSzPct val="180000"/>
              <a:buFont typeface="Courier New" panose="02070309020205020404" pitchFamily="49" charset="0"/>
              <a:buChar char="o"/>
            </a:pPr>
            <a:r>
              <a:rPr lang="en-US" sz="1400" spc="-18" dirty="0"/>
              <a:t>Supporting the Living Wage</a:t>
            </a:r>
          </a:p>
          <a:p>
            <a:pPr marL="416813" indent="-253517">
              <a:buClr>
                <a:srgbClr val="63B868"/>
              </a:buClr>
              <a:buSzPct val="180000"/>
              <a:buFont typeface="Courier New" panose="02070309020205020404" pitchFamily="49" charset="0"/>
              <a:buChar char="o"/>
            </a:pPr>
            <a:r>
              <a:rPr lang="en-US" sz="1400" spc="-18" dirty="0"/>
              <a:t>Contributing more to our local communities </a:t>
            </a:r>
          </a:p>
          <a:p>
            <a:pPr marL="416813" indent="-253517">
              <a:buClr>
                <a:srgbClr val="63B868"/>
              </a:buClr>
              <a:buSzPct val="180000"/>
              <a:buFont typeface="Courier New" panose="02070309020205020404" pitchFamily="49" charset="0"/>
              <a:buChar char="o"/>
            </a:pPr>
            <a:r>
              <a:rPr lang="en-US" sz="1400" spc="-18" dirty="0"/>
              <a:t>Treating people fairly, with equity and respect</a:t>
            </a:r>
          </a:p>
          <a:p>
            <a:pPr marL="416813" indent="-253517">
              <a:buClr>
                <a:srgbClr val="63B868"/>
              </a:buClr>
              <a:buSzPct val="180000"/>
              <a:buFont typeface="Courier New" panose="02070309020205020404" pitchFamily="49" charset="0"/>
              <a:buChar char="o"/>
            </a:pPr>
            <a:r>
              <a:rPr lang="en-US" sz="1400" spc="-18" dirty="0"/>
              <a:t>Ensuring that we commit as one team to our groupwide ESG goals and the spirit of achievement, contribution and improvement</a:t>
            </a:r>
            <a:endParaRPr lang="en-GB" sz="1400" spc="-18" dirty="0"/>
          </a:p>
        </p:txBody>
      </p:sp>
    </p:spTree>
    <p:extLst>
      <p:ext uri="{BB962C8B-B14F-4D97-AF65-F5344CB8AC3E}">
        <p14:creationId xmlns:p14="http://schemas.microsoft.com/office/powerpoint/2010/main" val="255674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A457B3-D0BF-4D66-D8A8-656909560C6C}"/>
              </a:ext>
            </a:extLst>
          </p:cNvPr>
          <p:cNvSpPr>
            <a:spLocks noGrp="1"/>
          </p:cNvSpPr>
          <p:nvPr>
            <p:ph type="body" sz="quarter" idx="10"/>
          </p:nvPr>
        </p:nvSpPr>
        <p:spPr>
          <a:xfrm>
            <a:off x="464725" y="336941"/>
            <a:ext cx="3716577" cy="387798"/>
          </a:xfrm>
        </p:spPr>
        <p:txBody>
          <a:bodyPr/>
          <a:lstStyle/>
          <a:p>
            <a:r>
              <a:rPr lang="en-GB" dirty="0"/>
              <a:t>Our commitments</a:t>
            </a:r>
          </a:p>
        </p:txBody>
      </p:sp>
      <p:grpSp>
        <p:nvGrpSpPr>
          <p:cNvPr id="3" name="Group 2">
            <a:extLst>
              <a:ext uri="{FF2B5EF4-FFF2-40B4-BE49-F238E27FC236}">
                <a16:creationId xmlns:a16="http://schemas.microsoft.com/office/drawing/2014/main" id="{0D80F343-8153-3A1F-ED5D-A0278B56F168}"/>
              </a:ext>
            </a:extLst>
          </p:cNvPr>
          <p:cNvGrpSpPr/>
          <p:nvPr/>
        </p:nvGrpSpPr>
        <p:grpSpPr>
          <a:xfrm>
            <a:off x="273514" y="1111423"/>
            <a:ext cx="11510440" cy="5407929"/>
            <a:chOff x="273514" y="974263"/>
            <a:chExt cx="11510440" cy="5407929"/>
          </a:xfrm>
        </p:grpSpPr>
        <p:sp>
          <p:nvSpPr>
            <p:cNvPr id="4" name="Subtitle 2">
              <a:extLst>
                <a:ext uri="{FF2B5EF4-FFF2-40B4-BE49-F238E27FC236}">
                  <a16:creationId xmlns:a16="http://schemas.microsoft.com/office/drawing/2014/main" id="{F1271E2C-2DA5-458E-9BFA-0485EF772923}"/>
                </a:ext>
              </a:extLst>
            </p:cNvPr>
            <p:cNvSpPr txBox="1">
              <a:spLocks/>
            </p:cNvSpPr>
            <p:nvPr/>
          </p:nvSpPr>
          <p:spPr>
            <a:xfrm>
              <a:off x="273514" y="1197033"/>
              <a:ext cx="3693581" cy="5185159"/>
            </a:xfrm>
            <a:prstGeom prst="rect">
              <a:avLst/>
            </a:prstGeom>
            <a:solidFill>
              <a:schemeClr val="bg1">
                <a:lumMod val="95000"/>
              </a:schemeClr>
            </a:solidFill>
            <a:ln>
              <a:noFill/>
            </a:ln>
          </p:spPr>
          <p:txBody>
            <a:bodyPr vert="horz" lIns="72000" tIns="1512000" rIns="72000" bIns="0" numCol="1" spcCol="360000" rtlCol="0">
              <a:noAutofit/>
            </a:bodyPr>
            <a:lstStyle>
              <a:lvl1pPr marL="0" indent="0" algn="l" defTabSz="829544" rtl="0" eaLnBrk="1" latinLnBrk="0" hangingPunct="1">
                <a:lnSpc>
                  <a:spcPts val="1497"/>
                </a:lnSpc>
                <a:spcBef>
                  <a:spcPts val="0"/>
                </a:spcBef>
                <a:spcAft>
                  <a:spcPts val="544"/>
                </a:spcAft>
                <a:buFontTx/>
                <a:buNone/>
                <a:defRPr sz="1043" b="0" i="0" kern="1200" cap="none"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14772" indent="0" algn="ctr" defTabSz="829544" rtl="0" eaLnBrk="1" latinLnBrk="0" hangingPunct="1">
                <a:lnSpc>
                  <a:spcPts val="1724"/>
                </a:lnSpc>
                <a:spcBef>
                  <a:spcPts val="0"/>
                </a:spcBef>
                <a:spcAft>
                  <a:spcPts val="1089"/>
                </a:spcAft>
                <a:buFontTx/>
                <a:buNone/>
                <a:defRPr sz="1814"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829544" indent="0" algn="ctr" defTabSz="829544" rtl="0" eaLnBrk="1" latinLnBrk="0" hangingPunct="1">
                <a:lnSpc>
                  <a:spcPts val="1497"/>
                </a:lnSpc>
                <a:spcBef>
                  <a:spcPts val="0"/>
                </a:spcBef>
                <a:spcAft>
                  <a:spcPts val="544"/>
                </a:spcAft>
                <a:buFontTx/>
                <a:buNone/>
                <a:defRPr sz="1633"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244316" indent="0" algn="ctr" defTabSz="829544" rtl="0" eaLnBrk="1" latinLnBrk="0" hangingPunct="1">
                <a:lnSpc>
                  <a:spcPts val="1497"/>
                </a:lnSpc>
                <a:spcBef>
                  <a:spcPts val="454"/>
                </a:spcBef>
                <a:buClr>
                  <a:schemeClr val="accent6">
                    <a:lumMod val="75000"/>
                  </a:schemeClr>
                </a:buClr>
                <a:buSzPct val="180000"/>
                <a:buFont typeface="Courier New" panose="02070309020205020404" pitchFamily="49" charset="0"/>
                <a:buNone/>
                <a:defRPr sz="1452"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1659087" indent="0" algn="ctr" defTabSz="829544" rtl="0" eaLnBrk="1" latinLnBrk="0" hangingPunct="1">
                <a:lnSpc>
                  <a:spcPts val="1497"/>
                </a:lnSpc>
                <a:spcBef>
                  <a:spcPts val="998"/>
                </a:spcBef>
                <a:spcAft>
                  <a:spcPts val="544"/>
                </a:spcAft>
                <a:buFontTx/>
                <a:buNone/>
                <a:defRPr sz="1452" b="1" kern="1200" cap="all"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073859"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6pPr>
              <a:lvl7pPr marL="2488631"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7pPr>
              <a:lvl8pPr marL="2903403"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8pPr>
              <a:lvl9pPr marL="3318175"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9pPr>
            </a:lstStyle>
            <a:p>
              <a:pPr>
                <a:lnSpc>
                  <a:spcPct val="100000"/>
                </a:lnSpc>
                <a:buClr>
                  <a:srgbClr val="63B868"/>
                </a:buClr>
                <a:buSzPct val="180000"/>
              </a:pPr>
              <a:r>
                <a:rPr lang="en-US" sz="2000" b="1" dirty="0"/>
                <a:t>Environmental</a:t>
              </a:r>
              <a:endParaRPr lang="en-US" sz="1800" b="1" dirty="0"/>
            </a:p>
            <a:p>
              <a:pPr marL="258763" indent="-258763">
                <a:lnSpc>
                  <a:spcPct val="150000"/>
                </a:lnSpc>
                <a:buClr>
                  <a:srgbClr val="63B868"/>
                </a:buClr>
                <a:buSzPct val="180000"/>
                <a:buFont typeface="Courier New" panose="02070309020205020404" pitchFamily="49" charset="0"/>
                <a:buChar char="o"/>
              </a:pPr>
              <a:r>
                <a:rPr lang="en-US" sz="1200" b="1" dirty="0"/>
                <a:t>We will support and improve our client environments.  </a:t>
              </a:r>
            </a:p>
            <a:p>
              <a:pPr marL="258763" indent="-258763">
                <a:lnSpc>
                  <a:spcPct val="150000"/>
                </a:lnSpc>
                <a:buClr>
                  <a:srgbClr val="63B868"/>
                </a:buClr>
                <a:buSzPct val="180000"/>
                <a:buFont typeface="Courier New" panose="02070309020205020404" pitchFamily="49" charset="0"/>
                <a:buChar char="o"/>
              </a:pPr>
              <a:r>
                <a:rPr lang="en-US" sz="1200" b="1" dirty="0"/>
                <a:t>We will ensure our fleet is performing to the highest standards.</a:t>
              </a:r>
            </a:p>
            <a:p>
              <a:pPr marL="258763" indent="-258763">
                <a:lnSpc>
                  <a:spcPct val="150000"/>
                </a:lnSpc>
                <a:buClr>
                  <a:srgbClr val="63B868"/>
                </a:buClr>
                <a:buSzPct val="180000"/>
                <a:buFont typeface="Courier New" panose="02070309020205020404" pitchFamily="49" charset="0"/>
                <a:buChar char="o"/>
              </a:pPr>
              <a:r>
                <a:rPr lang="en-US" sz="1200" b="1" dirty="0"/>
                <a:t>We will reduce fuel consumption.</a:t>
              </a:r>
            </a:p>
            <a:p>
              <a:pPr marL="258763" indent="-258763">
                <a:lnSpc>
                  <a:spcPct val="150000"/>
                </a:lnSpc>
                <a:buClr>
                  <a:srgbClr val="63B868"/>
                </a:buClr>
                <a:buSzPct val="180000"/>
                <a:buFont typeface="Courier New" panose="02070309020205020404" pitchFamily="49" charset="0"/>
                <a:buChar char="o"/>
              </a:pPr>
              <a:r>
                <a:rPr lang="en-US" sz="1200" b="1" dirty="0"/>
                <a:t>We will reduce energy consumption at our Head Office Locations.</a:t>
              </a:r>
            </a:p>
            <a:p>
              <a:pPr marL="258763" indent="-258763">
                <a:lnSpc>
                  <a:spcPct val="150000"/>
                </a:lnSpc>
                <a:buClr>
                  <a:srgbClr val="63B868"/>
                </a:buClr>
                <a:buSzPct val="180000"/>
                <a:buFont typeface="Courier New" panose="02070309020205020404" pitchFamily="49" charset="0"/>
                <a:buChar char="o"/>
              </a:pPr>
              <a:r>
                <a:rPr lang="en-US" sz="1200" b="1" dirty="0"/>
                <a:t>We will reduce waste to landfill from our bulk waste business stream.</a:t>
              </a:r>
            </a:p>
            <a:p>
              <a:pPr marL="258763" indent="-258763">
                <a:buClr>
                  <a:srgbClr val="63B868"/>
                </a:buClr>
                <a:buSzPct val="180000"/>
                <a:buFont typeface="Courier New" panose="02070309020205020404" pitchFamily="49" charset="0"/>
                <a:buChar char="o"/>
              </a:pPr>
              <a:endParaRPr lang="en-US" dirty="0"/>
            </a:p>
            <a:p>
              <a:pPr marL="541338" indent="-187325">
                <a:buClr>
                  <a:srgbClr val="63B868"/>
                </a:buClr>
                <a:buSzPct val="180000"/>
                <a:buFont typeface="Wingdings" panose="05000000000000000000" pitchFamily="2" charset="2"/>
                <a:buChar char="§"/>
              </a:pPr>
              <a:endParaRPr lang="en-US" dirty="0"/>
            </a:p>
            <a:p>
              <a:pPr marL="258763" indent="-258763">
                <a:buClr>
                  <a:srgbClr val="63B868"/>
                </a:buClr>
                <a:buSzPct val="180000"/>
                <a:buFont typeface="Courier New" panose="02070309020205020404" pitchFamily="49" charset="0"/>
                <a:buChar char="o"/>
              </a:pPr>
              <a:endParaRPr lang="en-US" dirty="0"/>
            </a:p>
            <a:p>
              <a:pPr marL="354013">
                <a:buClr>
                  <a:srgbClr val="63B868"/>
                </a:buClr>
                <a:buSzPct val="180000"/>
              </a:pPr>
              <a:endParaRPr lang="en-US" dirty="0"/>
            </a:p>
          </p:txBody>
        </p:sp>
        <p:pic>
          <p:nvPicPr>
            <p:cNvPr id="5" name="Picture 4">
              <a:extLst>
                <a:ext uri="{FF2B5EF4-FFF2-40B4-BE49-F238E27FC236}">
                  <a16:creationId xmlns:a16="http://schemas.microsoft.com/office/drawing/2014/main" id="{25797AA6-5DA1-49B8-A353-F2F88B77463E}"/>
                </a:ext>
              </a:extLst>
            </p:cNvPr>
            <p:cNvPicPr>
              <a:picLocks noChangeAspect="1"/>
            </p:cNvPicPr>
            <p:nvPr/>
          </p:nvPicPr>
          <p:blipFill>
            <a:blip r:embed="rId2"/>
            <a:stretch>
              <a:fillRect/>
            </a:stretch>
          </p:blipFill>
          <p:spPr>
            <a:xfrm>
              <a:off x="278894" y="1197033"/>
              <a:ext cx="1459048" cy="1310456"/>
            </a:xfrm>
            <a:prstGeom prst="rect">
              <a:avLst/>
            </a:prstGeom>
          </p:spPr>
        </p:pic>
        <p:sp>
          <p:nvSpPr>
            <p:cNvPr id="6" name="Subtitle 2">
              <a:extLst>
                <a:ext uri="{FF2B5EF4-FFF2-40B4-BE49-F238E27FC236}">
                  <a16:creationId xmlns:a16="http://schemas.microsoft.com/office/drawing/2014/main" id="{187C6EE1-5A10-BD6C-2887-95DAAAF03B87}"/>
                </a:ext>
              </a:extLst>
            </p:cNvPr>
            <p:cNvSpPr txBox="1">
              <a:spLocks/>
            </p:cNvSpPr>
            <p:nvPr/>
          </p:nvSpPr>
          <p:spPr>
            <a:xfrm>
              <a:off x="4166779" y="1197032"/>
              <a:ext cx="3693581" cy="5185158"/>
            </a:xfrm>
            <a:prstGeom prst="rect">
              <a:avLst/>
            </a:prstGeom>
            <a:solidFill>
              <a:schemeClr val="bg1">
                <a:lumMod val="95000"/>
              </a:schemeClr>
            </a:solidFill>
            <a:ln>
              <a:noFill/>
            </a:ln>
          </p:spPr>
          <p:txBody>
            <a:bodyPr vert="horz" lIns="72000" tIns="1512000" rIns="72000" bIns="0" numCol="1" spcCol="360000" rtlCol="0">
              <a:noAutofit/>
            </a:bodyPr>
            <a:lstStyle>
              <a:lvl1pPr marL="0" indent="0" algn="l" defTabSz="829544" rtl="0" eaLnBrk="1" latinLnBrk="0" hangingPunct="1">
                <a:lnSpc>
                  <a:spcPts val="1497"/>
                </a:lnSpc>
                <a:spcBef>
                  <a:spcPts val="0"/>
                </a:spcBef>
                <a:spcAft>
                  <a:spcPts val="544"/>
                </a:spcAft>
                <a:buFontTx/>
                <a:buNone/>
                <a:defRPr sz="1043" b="0" i="0" kern="1200" cap="none"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14772" indent="0" algn="ctr" defTabSz="829544" rtl="0" eaLnBrk="1" latinLnBrk="0" hangingPunct="1">
                <a:lnSpc>
                  <a:spcPts val="1724"/>
                </a:lnSpc>
                <a:spcBef>
                  <a:spcPts val="0"/>
                </a:spcBef>
                <a:spcAft>
                  <a:spcPts val="1089"/>
                </a:spcAft>
                <a:buFontTx/>
                <a:buNone/>
                <a:defRPr sz="1814"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829544" indent="0" algn="ctr" defTabSz="829544" rtl="0" eaLnBrk="1" latinLnBrk="0" hangingPunct="1">
                <a:lnSpc>
                  <a:spcPts val="1497"/>
                </a:lnSpc>
                <a:spcBef>
                  <a:spcPts val="0"/>
                </a:spcBef>
                <a:spcAft>
                  <a:spcPts val="544"/>
                </a:spcAft>
                <a:buFontTx/>
                <a:buNone/>
                <a:defRPr sz="1633"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244316" indent="0" algn="ctr" defTabSz="829544" rtl="0" eaLnBrk="1" latinLnBrk="0" hangingPunct="1">
                <a:lnSpc>
                  <a:spcPts val="1497"/>
                </a:lnSpc>
                <a:spcBef>
                  <a:spcPts val="454"/>
                </a:spcBef>
                <a:buClr>
                  <a:schemeClr val="accent6">
                    <a:lumMod val="75000"/>
                  </a:schemeClr>
                </a:buClr>
                <a:buSzPct val="180000"/>
                <a:buFont typeface="Courier New" panose="02070309020205020404" pitchFamily="49" charset="0"/>
                <a:buNone/>
                <a:defRPr sz="1452"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1659087" indent="0" algn="ctr" defTabSz="829544" rtl="0" eaLnBrk="1" latinLnBrk="0" hangingPunct="1">
                <a:lnSpc>
                  <a:spcPts val="1497"/>
                </a:lnSpc>
                <a:spcBef>
                  <a:spcPts val="998"/>
                </a:spcBef>
                <a:spcAft>
                  <a:spcPts val="544"/>
                </a:spcAft>
                <a:buFontTx/>
                <a:buNone/>
                <a:defRPr sz="1452" b="1" kern="1200" cap="all"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073859"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6pPr>
              <a:lvl7pPr marL="2488631"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7pPr>
              <a:lvl8pPr marL="2903403"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8pPr>
              <a:lvl9pPr marL="3318175"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9pPr>
            </a:lstStyle>
            <a:p>
              <a:pPr>
                <a:lnSpc>
                  <a:spcPct val="100000"/>
                </a:lnSpc>
                <a:buClr>
                  <a:srgbClr val="63B868"/>
                </a:buClr>
                <a:buSzPct val="180000"/>
              </a:pPr>
              <a:r>
                <a:rPr lang="en-US" sz="2000" b="1" dirty="0"/>
                <a:t>Social</a:t>
              </a:r>
              <a:endParaRPr lang="en-US" sz="1800" b="1" dirty="0"/>
            </a:p>
            <a:p>
              <a:pPr marL="258763" marR="0" lvl="0" indent="-258763" fontAlgn="auto">
                <a:lnSpc>
                  <a:spcPct val="150000"/>
                </a:lnSpc>
                <a:buClr>
                  <a:srgbClr val="63B868"/>
                </a:buClr>
                <a:buSzPct val="180000"/>
                <a:buFont typeface="Courier New" panose="02070309020205020404" pitchFamily="49" charset="0"/>
                <a:buChar char="o"/>
                <a:tabLst/>
                <a:defRPr/>
              </a:pPr>
              <a:r>
                <a:rPr lang="en-US" sz="1200" b="1" dirty="0"/>
                <a:t>We will maintain our industry leading group attrition rates.</a:t>
              </a:r>
            </a:p>
            <a:p>
              <a:pPr marL="258763" marR="0" lvl="0" indent="-258763" fontAlgn="auto">
                <a:lnSpc>
                  <a:spcPct val="150000"/>
                </a:lnSpc>
                <a:buClr>
                  <a:srgbClr val="63B868"/>
                </a:buClr>
                <a:buSzPct val="180000"/>
                <a:buFont typeface="Courier New" panose="02070309020205020404" pitchFamily="49" charset="0"/>
                <a:buChar char="o"/>
                <a:tabLst/>
                <a:defRPr/>
              </a:pPr>
              <a:r>
                <a:rPr lang="en-US" sz="1200" b="1" dirty="0"/>
                <a:t>We will continue to support our chosen charities.</a:t>
              </a:r>
            </a:p>
            <a:p>
              <a:pPr marL="258763" marR="0" lvl="0" indent="-258763" fontAlgn="auto">
                <a:lnSpc>
                  <a:spcPct val="150000"/>
                </a:lnSpc>
                <a:buClr>
                  <a:srgbClr val="63B868"/>
                </a:buClr>
                <a:buSzPct val="180000"/>
                <a:buFont typeface="Courier New" panose="02070309020205020404" pitchFamily="49" charset="0"/>
                <a:buChar char="o"/>
                <a:tabLst/>
                <a:defRPr/>
              </a:pPr>
              <a:r>
                <a:rPr lang="en-US" sz="1200" b="1" dirty="0"/>
                <a:t>We will actively seek to reduce unemployment.</a:t>
              </a:r>
            </a:p>
            <a:p>
              <a:pPr marL="258763" marR="0" lvl="0" indent="-258763" fontAlgn="auto">
                <a:lnSpc>
                  <a:spcPct val="150000"/>
                </a:lnSpc>
                <a:buClr>
                  <a:srgbClr val="63B868"/>
                </a:buClr>
                <a:buSzPct val="180000"/>
                <a:buFont typeface="Courier New" panose="02070309020205020404" pitchFamily="49" charset="0"/>
                <a:buChar char="o"/>
                <a:tabLst/>
                <a:defRPr/>
              </a:pPr>
              <a:r>
                <a:rPr lang="en-US" sz="1200" b="1" dirty="0"/>
                <a:t>We will commit to developing the skills of our local communities.</a:t>
              </a:r>
            </a:p>
            <a:p>
              <a:pPr>
                <a:lnSpc>
                  <a:spcPct val="100000"/>
                </a:lnSpc>
              </a:pPr>
              <a:endParaRPr lang="en-GB" sz="1600" dirty="0"/>
            </a:p>
          </p:txBody>
        </p:sp>
        <p:pic>
          <p:nvPicPr>
            <p:cNvPr id="7" name="Picture 6">
              <a:extLst>
                <a:ext uri="{FF2B5EF4-FFF2-40B4-BE49-F238E27FC236}">
                  <a16:creationId xmlns:a16="http://schemas.microsoft.com/office/drawing/2014/main" id="{1FFFFEA5-C864-85BD-37E3-FE4772343DC8}"/>
                </a:ext>
              </a:extLst>
            </p:cNvPr>
            <p:cNvPicPr>
              <a:picLocks noChangeAspect="1"/>
            </p:cNvPicPr>
            <p:nvPr/>
          </p:nvPicPr>
          <p:blipFill>
            <a:blip r:embed="rId3"/>
            <a:stretch>
              <a:fillRect/>
            </a:stretch>
          </p:blipFill>
          <p:spPr>
            <a:xfrm>
              <a:off x="4169815" y="1190949"/>
              <a:ext cx="1455116" cy="1349644"/>
            </a:xfrm>
            <a:prstGeom prst="rect">
              <a:avLst/>
            </a:prstGeom>
          </p:spPr>
        </p:pic>
        <p:grpSp>
          <p:nvGrpSpPr>
            <p:cNvPr id="8" name="Group 7">
              <a:extLst>
                <a:ext uri="{FF2B5EF4-FFF2-40B4-BE49-F238E27FC236}">
                  <a16:creationId xmlns:a16="http://schemas.microsoft.com/office/drawing/2014/main" id="{B1864A8E-B16A-42DD-921C-8874DE2E215B}"/>
                </a:ext>
              </a:extLst>
            </p:cNvPr>
            <p:cNvGrpSpPr/>
            <p:nvPr/>
          </p:nvGrpSpPr>
          <p:grpSpPr>
            <a:xfrm>
              <a:off x="8090371" y="1197032"/>
              <a:ext cx="3693583" cy="5150426"/>
              <a:chOff x="8319322" y="1302332"/>
              <a:chExt cx="3377407" cy="4568313"/>
            </a:xfrm>
          </p:grpSpPr>
          <p:sp>
            <p:nvSpPr>
              <p:cNvPr id="12" name="Subtitle 2">
                <a:extLst>
                  <a:ext uri="{FF2B5EF4-FFF2-40B4-BE49-F238E27FC236}">
                    <a16:creationId xmlns:a16="http://schemas.microsoft.com/office/drawing/2014/main" id="{E716950D-2F58-3D6F-7866-05B9240D565B}"/>
                  </a:ext>
                </a:extLst>
              </p:cNvPr>
              <p:cNvSpPr txBox="1">
                <a:spLocks/>
              </p:cNvSpPr>
              <p:nvPr/>
            </p:nvSpPr>
            <p:spPr>
              <a:xfrm>
                <a:off x="8319324" y="1302332"/>
                <a:ext cx="3377405" cy="4568313"/>
              </a:xfrm>
              <a:prstGeom prst="rect">
                <a:avLst/>
              </a:prstGeom>
              <a:solidFill>
                <a:schemeClr val="bg1">
                  <a:lumMod val="95000"/>
                </a:schemeClr>
              </a:solidFill>
              <a:ln>
                <a:noFill/>
              </a:ln>
            </p:spPr>
            <p:txBody>
              <a:bodyPr vert="horz" lIns="72000" tIns="1512000" rIns="72000" bIns="0" numCol="1" spcCol="360000" rtlCol="0">
                <a:noAutofit/>
              </a:bodyPr>
              <a:lstStyle>
                <a:lvl1pPr marL="0" indent="0" algn="l" defTabSz="829544" rtl="0" eaLnBrk="1" latinLnBrk="0" hangingPunct="1">
                  <a:lnSpc>
                    <a:spcPts val="1497"/>
                  </a:lnSpc>
                  <a:spcBef>
                    <a:spcPts val="0"/>
                  </a:spcBef>
                  <a:spcAft>
                    <a:spcPts val="544"/>
                  </a:spcAft>
                  <a:buFontTx/>
                  <a:buNone/>
                  <a:defRPr sz="1043" b="0" i="0" kern="1200" cap="none"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14772" indent="0" algn="ctr" defTabSz="829544" rtl="0" eaLnBrk="1" latinLnBrk="0" hangingPunct="1">
                  <a:lnSpc>
                    <a:spcPts val="1724"/>
                  </a:lnSpc>
                  <a:spcBef>
                    <a:spcPts val="0"/>
                  </a:spcBef>
                  <a:spcAft>
                    <a:spcPts val="1089"/>
                  </a:spcAft>
                  <a:buFontTx/>
                  <a:buNone/>
                  <a:defRPr sz="1814"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829544" indent="0" algn="ctr" defTabSz="829544" rtl="0" eaLnBrk="1" latinLnBrk="0" hangingPunct="1">
                  <a:lnSpc>
                    <a:spcPts val="1497"/>
                  </a:lnSpc>
                  <a:spcBef>
                    <a:spcPts val="0"/>
                  </a:spcBef>
                  <a:spcAft>
                    <a:spcPts val="544"/>
                  </a:spcAft>
                  <a:buFontTx/>
                  <a:buNone/>
                  <a:defRPr sz="1633"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244316" indent="0" algn="ctr" defTabSz="829544" rtl="0" eaLnBrk="1" latinLnBrk="0" hangingPunct="1">
                  <a:lnSpc>
                    <a:spcPts val="1497"/>
                  </a:lnSpc>
                  <a:spcBef>
                    <a:spcPts val="454"/>
                  </a:spcBef>
                  <a:buClr>
                    <a:schemeClr val="accent6">
                      <a:lumMod val="75000"/>
                    </a:schemeClr>
                  </a:buClr>
                  <a:buSzPct val="180000"/>
                  <a:buFont typeface="Courier New" panose="02070309020205020404" pitchFamily="49" charset="0"/>
                  <a:buNone/>
                  <a:defRPr sz="1452"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1659087" indent="0" algn="ctr" defTabSz="829544" rtl="0" eaLnBrk="1" latinLnBrk="0" hangingPunct="1">
                  <a:lnSpc>
                    <a:spcPts val="1497"/>
                  </a:lnSpc>
                  <a:spcBef>
                    <a:spcPts val="998"/>
                  </a:spcBef>
                  <a:spcAft>
                    <a:spcPts val="544"/>
                  </a:spcAft>
                  <a:buFontTx/>
                  <a:buNone/>
                  <a:defRPr sz="1452" b="1" kern="1200" cap="all"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073859"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6pPr>
                <a:lvl7pPr marL="2488631"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7pPr>
                <a:lvl8pPr marL="2903403"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8pPr>
                <a:lvl9pPr marL="3318175"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9pPr>
              </a:lstStyle>
              <a:p>
                <a:pPr marL="11113">
                  <a:lnSpc>
                    <a:spcPct val="100000"/>
                  </a:lnSpc>
                  <a:buClr>
                    <a:schemeClr val="accent6">
                      <a:lumMod val="75000"/>
                    </a:schemeClr>
                  </a:buClr>
                  <a:buSzPct val="180000"/>
                </a:pPr>
                <a:r>
                  <a:rPr lang="en-US" sz="2000" b="1" dirty="0"/>
                  <a:t>Governance</a:t>
                </a:r>
                <a:endParaRPr lang="en-GB" sz="1800" dirty="0"/>
              </a:p>
              <a:p>
                <a:pPr marL="258763" indent="-258763">
                  <a:lnSpc>
                    <a:spcPct val="150000"/>
                  </a:lnSpc>
                  <a:buClr>
                    <a:srgbClr val="63B868"/>
                  </a:buClr>
                  <a:buSzPct val="180000"/>
                  <a:buFont typeface="Courier New" panose="02070309020205020404" pitchFamily="49" charset="0"/>
                  <a:buChar char="o"/>
                  <a:defRPr/>
                </a:pPr>
                <a:r>
                  <a:rPr lang="en-US" sz="1200" b="1" dirty="0"/>
                  <a:t>We will improve standards and drive continuous improvement.</a:t>
                </a:r>
              </a:p>
              <a:p>
                <a:pPr marL="258763" marR="0" lvl="0" indent="-258763" fontAlgn="auto">
                  <a:lnSpc>
                    <a:spcPct val="150000"/>
                  </a:lnSpc>
                  <a:buClr>
                    <a:srgbClr val="63B868"/>
                  </a:buClr>
                  <a:buSzPct val="180000"/>
                  <a:buFont typeface="Courier New" panose="02070309020205020404" pitchFamily="49" charset="0"/>
                  <a:buChar char="o"/>
                  <a:tabLst/>
                  <a:defRPr/>
                </a:pPr>
                <a:r>
                  <a:rPr lang="en-US" sz="1200" b="1" dirty="0"/>
                  <a:t>We will maintain high levels of sub-contractor audits.</a:t>
                </a:r>
              </a:p>
              <a:p>
                <a:pPr marL="258763" marR="0" lvl="0" indent="-258763" fontAlgn="auto">
                  <a:lnSpc>
                    <a:spcPct val="150000"/>
                  </a:lnSpc>
                  <a:buClr>
                    <a:srgbClr val="63B868"/>
                  </a:buClr>
                  <a:buSzPct val="180000"/>
                  <a:buFont typeface="Courier New" panose="02070309020205020404" pitchFamily="49" charset="0"/>
                  <a:buChar char="o"/>
                  <a:tabLst/>
                  <a:defRPr/>
                </a:pPr>
                <a:r>
                  <a:rPr lang="en-US" sz="1200" b="1" dirty="0"/>
                  <a:t>We will pay our suppliers on time.</a:t>
                </a:r>
              </a:p>
              <a:p>
                <a:pPr marL="258763" marR="0" lvl="0" indent="-258763" fontAlgn="auto">
                  <a:lnSpc>
                    <a:spcPct val="150000"/>
                  </a:lnSpc>
                  <a:buClr>
                    <a:srgbClr val="63B868"/>
                  </a:buClr>
                  <a:buSzPct val="180000"/>
                  <a:buFont typeface="Courier New" panose="02070309020205020404" pitchFamily="49" charset="0"/>
                  <a:buChar char="o"/>
                  <a:tabLst/>
                  <a:defRPr/>
                </a:pPr>
                <a:r>
                  <a:rPr lang="en-US" sz="1200" b="1" dirty="0"/>
                  <a:t>We will maintain a diligent focus on Health and Safety.</a:t>
                </a:r>
              </a:p>
              <a:p>
                <a:pPr marL="258763" marR="0" lvl="0" indent="-258763" fontAlgn="auto">
                  <a:lnSpc>
                    <a:spcPct val="150000"/>
                  </a:lnSpc>
                  <a:buClr>
                    <a:srgbClr val="63B868"/>
                  </a:buClr>
                  <a:buSzPct val="180000"/>
                  <a:buFont typeface="Courier New" panose="02070309020205020404" pitchFamily="49" charset="0"/>
                  <a:buChar char="o"/>
                  <a:tabLst/>
                  <a:defRPr/>
                </a:pPr>
                <a:r>
                  <a:rPr lang="en-US" sz="1200" b="1" dirty="0"/>
                  <a:t>We will ensure that we are acting responsibly to protect our staff, clients, stakeholders and investors.</a:t>
                </a:r>
              </a:p>
            </p:txBody>
          </p:sp>
          <p:pic>
            <p:nvPicPr>
              <p:cNvPr id="13" name="Picture 12">
                <a:extLst>
                  <a:ext uri="{FF2B5EF4-FFF2-40B4-BE49-F238E27FC236}">
                    <a16:creationId xmlns:a16="http://schemas.microsoft.com/office/drawing/2014/main" id="{1B7D0B9B-9412-362D-A667-4F18C4E8F611}"/>
                  </a:ext>
                </a:extLst>
              </p:cNvPr>
              <p:cNvPicPr>
                <a:picLocks noChangeAspect="1"/>
              </p:cNvPicPr>
              <p:nvPr/>
            </p:nvPicPr>
            <p:blipFill>
              <a:blip r:embed="rId4"/>
              <a:stretch>
                <a:fillRect/>
              </a:stretch>
            </p:blipFill>
            <p:spPr>
              <a:xfrm>
                <a:off x="8319322" y="1302332"/>
                <a:ext cx="1409208" cy="1197104"/>
              </a:xfrm>
              <a:prstGeom prst="rect">
                <a:avLst/>
              </a:prstGeom>
            </p:spPr>
          </p:pic>
        </p:grpSp>
        <p:sp>
          <p:nvSpPr>
            <p:cNvPr id="9" name="TextBox 8">
              <a:extLst>
                <a:ext uri="{FF2B5EF4-FFF2-40B4-BE49-F238E27FC236}">
                  <a16:creationId xmlns:a16="http://schemas.microsoft.com/office/drawing/2014/main" id="{3E025E16-524F-EE9D-E81D-4075F3A6DD1B}"/>
                </a:ext>
              </a:extLst>
            </p:cNvPr>
            <p:cNvSpPr txBox="1"/>
            <p:nvPr/>
          </p:nvSpPr>
          <p:spPr>
            <a:xfrm>
              <a:off x="1847241" y="1455740"/>
              <a:ext cx="2028657" cy="894797"/>
            </a:xfrm>
            <a:prstGeom prst="rect">
              <a:avLst/>
            </a:prstGeom>
            <a:noFill/>
          </p:spPr>
          <p:txBody>
            <a:bodyPr wrap="square" rtlCol="0">
              <a:spAutoFit/>
            </a:bodyPr>
            <a:lstStyle/>
            <a:p>
              <a:pPr algn="ctr"/>
              <a:r>
                <a:rPr lang="en-US" sz="1043"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Committing to reducing our carbon footprint with appropriate measures in place to reduce consumption.</a:t>
              </a:r>
              <a:endParaRPr lang="en-GB" sz="1043"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EFA71DEC-D108-9EA3-D730-10D6BE25BFAC}"/>
                </a:ext>
              </a:extLst>
            </p:cNvPr>
            <p:cNvSpPr txBox="1"/>
            <p:nvPr/>
          </p:nvSpPr>
          <p:spPr>
            <a:xfrm>
              <a:off x="5829980" y="1455740"/>
              <a:ext cx="1781107" cy="1090936"/>
            </a:xfrm>
            <a:prstGeom prst="rect">
              <a:avLst/>
            </a:prstGeom>
            <a:noFill/>
          </p:spPr>
          <p:txBody>
            <a:bodyPr wrap="square" rtlCol="0">
              <a:spAutoFit/>
            </a:bodyPr>
            <a:lstStyle/>
            <a:p>
              <a:pPr algn="ctr"/>
              <a:r>
                <a:rPr lang="en-US" sz="1043"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Committing to creating opportunities within the community for people to thrive by making a meaningful difference.</a:t>
              </a:r>
              <a:endParaRPr lang="en-GB" sz="1043"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D6F0DB2E-6DD5-8DA1-42DC-5FEC1FF234E2}"/>
                </a:ext>
              </a:extLst>
            </p:cNvPr>
            <p:cNvSpPr txBox="1"/>
            <p:nvPr/>
          </p:nvSpPr>
          <p:spPr>
            <a:xfrm>
              <a:off x="9748209" y="974263"/>
              <a:ext cx="1811098" cy="1376274"/>
            </a:xfrm>
            <a:prstGeom prst="rect">
              <a:avLst/>
            </a:prstGeom>
            <a:noFill/>
          </p:spPr>
          <p:txBody>
            <a:bodyPr wrap="square" rtlCol="0">
              <a:spAutoFit/>
            </a:bodyPr>
            <a:lstStyle/>
            <a:p>
              <a:pPr algn="ctr"/>
              <a:endParaRPr lang="en-US" sz="1043"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43"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43"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43"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Committing to the well being of our team, our customers and investors and that we act responsibly.</a:t>
              </a:r>
              <a:endParaRPr lang="en-GB" sz="1043"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18805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1B0D799B-D1F0-6A44-6240-24D015BCE5BF}"/>
              </a:ext>
            </a:extLst>
          </p:cNvPr>
          <p:cNvSpPr txBox="1">
            <a:spLocks/>
          </p:cNvSpPr>
          <p:nvPr/>
        </p:nvSpPr>
        <p:spPr>
          <a:xfrm>
            <a:off x="166584" y="1246636"/>
            <a:ext cx="11858831" cy="5461462"/>
          </a:xfrm>
          <a:prstGeom prst="rect">
            <a:avLst/>
          </a:prstGeom>
          <a:solidFill>
            <a:schemeClr val="bg1">
              <a:lumMod val="95000"/>
            </a:schemeClr>
          </a:solidFill>
          <a:ln>
            <a:noFill/>
          </a:ln>
        </p:spPr>
        <p:txBody>
          <a:bodyPr vert="horz" lIns="72000" tIns="216000" rIns="72000" bIns="0" numCol="1" spcCol="360000" rtlCol="0">
            <a:noAutofit/>
          </a:bodyPr>
          <a:lstStyle>
            <a:lvl1pPr marL="0" indent="0" algn="l" defTabSz="829544" rtl="0" eaLnBrk="1" latinLnBrk="0" hangingPunct="1">
              <a:lnSpc>
                <a:spcPts val="1497"/>
              </a:lnSpc>
              <a:spcBef>
                <a:spcPts val="0"/>
              </a:spcBef>
              <a:spcAft>
                <a:spcPts val="544"/>
              </a:spcAft>
              <a:buFontTx/>
              <a:buNone/>
              <a:defRPr sz="1043" b="0" i="0" kern="1200" cap="none"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14772" indent="0" algn="ctr" defTabSz="829544" rtl="0" eaLnBrk="1" latinLnBrk="0" hangingPunct="1">
              <a:lnSpc>
                <a:spcPts val="1724"/>
              </a:lnSpc>
              <a:spcBef>
                <a:spcPts val="0"/>
              </a:spcBef>
              <a:spcAft>
                <a:spcPts val="1089"/>
              </a:spcAft>
              <a:buFontTx/>
              <a:buNone/>
              <a:defRPr sz="1814"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829544" indent="0" algn="ctr" defTabSz="829544" rtl="0" eaLnBrk="1" latinLnBrk="0" hangingPunct="1">
              <a:lnSpc>
                <a:spcPts val="1497"/>
              </a:lnSpc>
              <a:spcBef>
                <a:spcPts val="0"/>
              </a:spcBef>
              <a:spcAft>
                <a:spcPts val="544"/>
              </a:spcAft>
              <a:buFontTx/>
              <a:buNone/>
              <a:defRPr sz="1633"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244316" indent="0" algn="ctr" defTabSz="829544" rtl="0" eaLnBrk="1" latinLnBrk="0" hangingPunct="1">
              <a:lnSpc>
                <a:spcPts val="1497"/>
              </a:lnSpc>
              <a:spcBef>
                <a:spcPts val="454"/>
              </a:spcBef>
              <a:buClr>
                <a:schemeClr val="accent6">
                  <a:lumMod val="75000"/>
                </a:schemeClr>
              </a:buClr>
              <a:buSzPct val="180000"/>
              <a:buFont typeface="Courier New" panose="02070309020205020404" pitchFamily="49" charset="0"/>
              <a:buNone/>
              <a:defRPr sz="1452"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1659087" indent="0" algn="ctr" defTabSz="829544" rtl="0" eaLnBrk="1" latinLnBrk="0" hangingPunct="1">
              <a:lnSpc>
                <a:spcPts val="1497"/>
              </a:lnSpc>
              <a:spcBef>
                <a:spcPts val="998"/>
              </a:spcBef>
              <a:spcAft>
                <a:spcPts val="544"/>
              </a:spcAft>
              <a:buFontTx/>
              <a:buNone/>
              <a:defRPr sz="1452" b="1" kern="1200" cap="all"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073859"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6pPr>
            <a:lvl7pPr marL="2488631"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7pPr>
            <a:lvl8pPr marL="2903403"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8pPr>
            <a:lvl9pPr marL="3318175"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9pPr>
          </a:lstStyle>
          <a:p>
            <a:pPr>
              <a:buClr>
                <a:srgbClr val="63B868"/>
              </a:buClr>
              <a:buSzPct val="180000"/>
            </a:pPr>
            <a:r>
              <a:rPr lang="en-US" sz="2400" b="1" dirty="0"/>
              <a:t>Environmental</a:t>
            </a:r>
            <a:endParaRPr lang="en-US" sz="1200" b="1" dirty="0"/>
          </a:p>
          <a:p>
            <a:pPr marL="258763" indent="-258763">
              <a:lnSpc>
                <a:spcPct val="105000"/>
              </a:lnSpc>
              <a:buClr>
                <a:srgbClr val="63B868"/>
              </a:buClr>
              <a:buSzPct val="180000"/>
              <a:buFont typeface="Courier New" panose="02070309020205020404" pitchFamily="49" charset="0"/>
              <a:buChar char="o"/>
            </a:pPr>
            <a:r>
              <a:rPr lang="en-US" sz="1100" b="1" dirty="0"/>
              <a:t>We will support and improve our client environments - by focusing on innovation creating more sustainable solutions, increasing productivity </a:t>
            </a:r>
          </a:p>
          <a:p>
            <a:pPr marL="269875">
              <a:lnSpc>
                <a:spcPct val="105000"/>
              </a:lnSpc>
              <a:buClr>
                <a:srgbClr val="63B868"/>
              </a:buClr>
              <a:buSzPct val="180000"/>
            </a:pPr>
            <a:r>
              <a:rPr lang="en-US" sz="1100" b="1" dirty="0"/>
              <a:t>and output.</a:t>
            </a:r>
          </a:p>
          <a:p>
            <a:pPr marL="541338" indent="-187325">
              <a:lnSpc>
                <a:spcPct val="105000"/>
              </a:lnSpc>
              <a:buClr>
                <a:srgbClr val="63B868"/>
              </a:buClr>
              <a:buSzPct val="180000"/>
              <a:buFont typeface="Wingdings" panose="05000000000000000000" pitchFamily="2" charset="2"/>
              <a:buChar char="§"/>
            </a:pPr>
            <a:r>
              <a:rPr lang="en-US" sz="1100" dirty="0"/>
              <a:t>We will work with our supply chain to implement the latest technological advances within our contacts.</a:t>
            </a:r>
          </a:p>
          <a:p>
            <a:pPr marL="541338" indent="-187325">
              <a:lnSpc>
                <a:spcPct val="105000"/>
              </a:lnSpc>
              <a:buClr>
                <a:srgbClr val="63B868"/>
              </a:buClr>
              <a:buSzPct val="180000"/>
              <a:buFont typeface="Wingdings" panose="05000000000000000000" pitchFamily="2" charset="2"/>
              <a:buChar char="§"/>
            </a:pPr>
            <a:r>
              <a:rPr lang="en-US" sz="1100" dirty="0"/>
              <a:t>We will search for continuous improvements to enhance the environments we support.</a:t>
            </a:r>
          </a:p>
          <a:p>
            <a:pPr marL="541338" indent="-187325">
              <a:lnSpc>
                <a:spcPct val="105000"/>
              </a:lnSpc>
              <a:buClr>
                <a:srgbClr val="63B868"/>
              </a:buClr>
              <a:buSzPct val="180000"/>
              <a:buFont typeface="Wingdings" panose="05000000000000000000" pitchFamily="2" charset="2"/>
              <a:buChar char="§"/>
            </a:pPr>
            <a:r>
              <a:rPr lang="en-US" sz="1100" dirty="0"/>
              <a:t>We will promote this through our innovation forum and disseminate our findings throughout the group.</a:t>
            </a:r>
          </a:p>
          <a:p>
            <a:pPr marL="258763" indent="-258763">
              <a:lnSpc>
                <a:spcPct val="105000"/>
              </a:lnSpc>
              <a:buClr>
                <a:srgbClr val="63B868"/>
              </a:buClr>
              <a:buSzPct val="180000"/>
              <a:buFont typeface="Courier New" panose="02070309020205020404" pitchFamily="49" charset="0"/>
              <a:buChar char="o"/>
            </a:pPr>
            <a:r>
              <a:rPr lang="en-US" sz="1100" b="1" dirty="0"/>
              <a:t>We will ensure that our fleet is performing to the highest of standards – we will target 90% efficiency.</a:t>
            </a:r>
          </a:p>
          <a:p>
            <a:pPr marL="541338" indent="-187325">
              <a:lnSpc>
                <a:spcPct val="105000"/>
              </a:lnSpc>
              <a:buClr>
                <a:srgbClr val="63B868"/>
              </a:buClr>
              <a:buSzPct val="180000"/>
              <a:buFont typeface="Wingdings" panose="05000000000000000000" pitchFamily="2" charset="2"/>
              <a:buChar char="§"/>
            </a:pPr>
            <a:r>
              <a:rPr lang="en-US" sz="1100" dirty="0"/>
              <a:t>We will monitor monthly our driving performance via our telemetry and deliver hot topic updates to colleagues with hints and tips of responsible driving.</a:t>
            </a:r>
          </a:p>
          <a:p>
            <a:pPr marL="541338" indent="-187325">
              <a:lnSpc>
                <a:spcPct val="105000"/>
              </a:lnSpc>
              <a:buClr>
                <a:srgbClr val="63B868"/>
              </a:buClr>
              <a:buSzPct val="180000"/>
              <a:buFont typeface="Wingdings" panose="05000000000000000000" pitchFamily="2" charset="2"/>
              <a:buChar char="§"/>
            </a:pPr>
            <a:r>
              <a:rPr lang="en-US" sz="1100" dirty="0"/>
              <a:t>We will discuss weekly at an operational level our performance and guide towards continuous improvements.</a:t>
            </a:r>
          </a:p>
          <a:p>
            <a:pPr marL="541338" indent="-187325">
              <a:lnSpc>
                <a:spcPct val="105000"/>
              </a:lnSpc>
              <a:buClr>
                <a:srgbClr val="63B868"/>
              </a:buClr>
              <a:buSzPct val="180000"/>
              <a:buFont typeface="Wingdings" panose="05000000000000000000" pitchFamily="2" charset="2"/>
              <a:buChar char="§"/>
            </a:pPr>
            <a:r>
              <a:rPr lang="en-US" sz="1100" dirty="0"/>
              <a:t>We will deliver training at the onboarding stage to ensure we </a:t>
            </a:r>
            <a:r>
              <a:rPr lang="en-US" sz="1100" dirty="0" err="1"/>
              <a:t>maximise</a:t>
            </a:r>
            <a:r>
              <a:rPr lang="en-US" sz="1100" dirty="0"/>
              <a:t> on our positive impact.</a:t>
            </a:r>
          </a:p>
          <a:p>
            <a:pPr marL="258763" indent="-258763">
              <a:lnSpc>
                <a:spcPct val="105000"/>
              </a:lnSpc>
              <a:buClr>
                <a:srgbClr val="63B868"/>
              </a:buClr>
              <a:buSzPct val="180000"/>
              <a:buFont typeface="Courier New" panose="02070309020205020404" pitchFamily="49" charset="0"/>
              <a:buChar char="o"/>
            </a:pPr>
            <a:r>
              <a:rPr lang="en-US" sz="1100" b="1" dirty="0"/>
              <a:t>We will reduce fuel consumption – miles per gallon (</a:t>
            </a:r>
            <a:r>
              <a:rPr lang="en-US" sz="1100" b="1" dirty="0" err="1"/>
              <a:t>litre</a:t>
            </a:r>
            <a:r>
              <a:rPr lang="en-US" sz="1100" b="1" dirty="0"/>
              <a:t>) – we will improve this by 10% on last year.</a:t>
            </a:r>
          </a:p>
          <a:p>
            <a:pPr marL="541338" indent="-187325">
              <a:lnSpc>
                <a:spcPct val="105000"/>
              </a:lnSpc>
              <a:buClr>
                <a:srgbClr val="63B868"/>
              </a:buClr>
              <a:buSzPct val="180000"/>
              <a:buFont typeface="Wingdings" panose="05000000000000000000" pitchFamily="2" charset="2"/>
              <a:buChar char="§"/>
            </a:pPr>
            <a:r>
              <a:rPr lang="en-US" sz="1100" dirty="0"/>
              <a:t>We will invest in new vehicles across the group to improve fuel efficiency.</a:t>
            </a:r>
          </a:p>
          <a:p>
            <a:pPr marL="541338" indent="-187325">
              <a:lnSpc>
                <a:spcPct val="105000"/>
              </a:lnSpc>
              <a:buClr>
                <a:srgbClr val="63B868"/>
              </a:buClr>
              <a:buSzPct val="180000"/>
              <a:buFont typeface="Wingdings" panose="05000000000000000000" pitchFamily="2" charset="2"/>
              <a:buChar char="§"/>
            </a:pPr>
            <a:r>
              <a:rPr lang="en-US" sz="1100" dirty="0"/>
              <a:t>We will continuously monitor and assess the viability of an electric fleet.</a:t>
            </a:r>
          </a:p>
          <a:p>
            <a:pPr marL="541338" indent="-187325">
              <a:lnSpc>
                <a:spcPct val="105000"/>
              </a:lnSpc>
              <a:buClr>
                <a:srgbClr val="63B868"/>
              </a:buClr>
              <a:buSzPct val="180000"/>
              <a:buFont typeface="Wingdings" panose="05000000000000000000" pitchFamily="2" charset="2"/>
              <a:buChar char="§"/>
            </a:pPr>
            <a:r>
              <a:rPr lang="en-US" sz="1100" dirty="0"/>
              <a:t>We will deliver training on how to drive responsibly.</a:t>
            </a:r>
          </a:p>
          <a:p>
            <a:pPr marL="258763" indent="-258763">
              <a:lnSpc>
                <a:spcPct val="105000"/>
              </a:lnSpc>
              <a:buClr>
                <a:srgbClr val="63B868"/>
              </a:buClr>
              <a:buSzPct val="180000"/>
              <a:buFont typeface="Courier New" panose="02070309020205020404" pitchFamily="49" charset="0"/>
              <a:buChar char="o"/>
            </a:pPr>
            <a:r>
              <a:rPr lang="en-US" sz="1100" b="1" dirty="0"/>
              <a:t>We will reduce energy consumption at our head office locations.</a:t>
            </a:r>
            <a:endParaRPr lang="en-US" sz="1100" b="1" dirty="0">
              <a:solidFill>
                <a:srgbClr val="FF0000"/>
              </a:solidFill>
            </a:endParaRPr>
          </a:p>
          <a:p>
            <a:pPr marL="541338" indent="-187325">
              <a:lnSpc>
                <a:spcPct val="105000"/>
              </a:lnSpc>
              <a:buClr>
                <a:srgbClr val="63B868"/>
              </a:buClr>
              <a:buSzPct val="180000"/>
              <a:buFont typeface="Wingdings" panose="05000000000000000000" pitchFamily="2" charset="2"/>
              <a:buChar char="§"/>
            </a:pPr>
            <a:r>
              <a:rPr lang="en-US" sz="1100" dirty="0"/>
              <a:t>We will review alternative gas and electric suppliers to ensure we are supported by the most environmentally friendly partners.</a:t>
            </a:r>
          </a:p>
          <a:p>
            <a:pPr marL="541338" indent="-187325">
              <a:lnSpc>
                <a:spcPct val="105000"/>
              </a:lnSpc>
              <a:buClr>
                <a:srgbClr val="63B868"/>
              </a:buClr>
              <a:buSzPct val="180000"/>
              <a:buFont typeface="Wingdings" panose="05000000000000000000" pitchFamily="2" charset="2"/>
              <a:buChar char="§"/>
            </a:pPr>
            <a:r>
              <a:rPr lang="en-US" sz="1100" dirty="0"/>
              <a:t>We will review our consumption and encourage colleagues to think about their energy consumption through campaigns.</a:t>
            </a:r>
          </a:p>
          <a:p>
            <a:pPr marL="541338" indent="-187325">
              <a:lnSpc>
                <a:spcPct val="105000"/>
              </a:lnSpc>
              <a:buClr>
                <a:srgbClr val="63B868"/>
              </a:buClr>
              <a:buSzPct val="180000"/>
              <a:buFont typeface="Wingdings" panose="05000000000000000000" pitchFamily="2" charset="2"/>
              <a:buChar char="§"/>
            </a:pPr>
            <a:r>
              <a:rPr lang="en-US" sz="1100" dirty="0"/>
              <a:t>We will review and implement appropriately more environmentally friendly lighting and heating solutions.</a:t>
            </a:r>
          </a:p>
          <a:p>
            <a:pPr marL="258763" indent="-258763">
              <a:lnSpc>
                <a:spcPct val="105000"/>
              </a:lnSpc>
              <a:buClr>
                <a:srgbClr val="63B868"/>
              </a:buClr>
              <a:buSzPct val="180000"/>
              <a:buFont typeface="Courier New" panose="02070309020205020404" pitchFamily="49" charset="0"/>
              <a:buChar char="o"/>
            </a:pPr>
            <a:r>
              <a:rPr lang="en-US" sz="1100" b="1" dirty="0"/>
              <a:t>We will reduce waste to land fill from our bulk waste business stream – we will maintain this to under 0.01%.</a:t>
            </a:r>
          </a:p>
          <a:p>
            <a:pPr marL="541338" indent="-187325">
              <a:lnSpc>
                <a:spcPct val="105000"/>
              </a:lnSpc>
              <a:buClr>
                <a:srgbClr val="63B868"/>
              </a:buClr>
              <a:buSzPct val="180000"/>
              <a:buFont typeface="Wingdings" panose="05000000000000000000" pitchFamily="2" charset="2"/>
              <a:buChar char="§"/>
            </a:pPr>
            <a:r>
              <a:rPr lang="en-US" sz="1100" dirty="0"/>
              <a:t>We will review these statistics with our supply partners quarterly.</a:t>
            </a:r>
          </a:p>
          <a:p>
            <a:pPr marL="541338" indent="-187325">
              <a:lnSpc>
                <a:spcPct val="105000"/>
              </a:lnSpc>
              <a:buClr>
                <a:srgbClr val="63B868"/>
              </a:buClr>
              <a:buSzPct val="180000"/>
              <a:buFont typeface="Wingdings" panose="05000000000000000000" pitchFamily="2" charset="2"/>
              <a:buChar char="§"/>
            </a:pPr>
            <a:r>
              <a:rPr lang="en-US" sz="1100" dirty="0"/>
              <a:t>We will seek alternative ways of disposing of items collected and encourage recycling/upcycling.</a:t>
            </a:r>
          </a:p>
        </p:txBody>
      </p:sp>
      <p:sp>
        <p:nvSpPr>
          <p:cNvPr id="15" name="Text Placeholder 1">
            <a:extLst>
              <a:ext uri="{FF2B5EF4-FFF2-40B4-BE49-F238E27FC236}">
                <a16:creationId xmlns:a16="http://schemas.microsoft.com/office/drawing/2014/main" id="{C6950BC7-398D-8862-631E-936817C5CFEC}"/>
              </a:ext>
            </a:extLst>
          </p:cNvPr>
          <p:cNvSpPr txBox="1">
            <a:spLocks/>
          </p:cNvSpPr>
          <p:nvPr/>
        </p:nvSpPr>
        <p:spPr>
          <a:xfrm>
            <a:off x="381597" y="325728"/>
            <a:ext cx="4497973" cy="387798"/>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2800" kern="1200" dirty="0" smtClean="0">
                <a:solidFill>
                  <a:srgbClr val="53519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Environmental enablers</a:t>
            </a:r>
          </a:p>
        </p:txBody>
      </p:sp>
      <p:pic>
        <p:nvPicPr>
          <p:cNvPr id="4" name="Picture 3">
            <a:extLst>
              <a:ext uri="{FF2B5EF4-FFF2-40B4-BE49-F238E27FC236}">
                <a16:creationId xmlns:a16="http://schemas.microsoft.com/office/drawing/2014/main" id="{71202816-15BD-3A45-739B-E7306EB05D79}"/>
              </a:ext>
            </a:extLst>
          </p:cNvPr>
          <p:cNvPicPr>
            <a:picLocks noChangeAspect="1"/>
          </p:cNvPicPr>
          <p:nvPr/>
        </p:nvPicPr>
        <p:blipFill>
          <a:blip r:embed="rId2"/>
          <a:stretch>
            <a:fillRect/>
          </a:stretch>
        </p:blipFill>
        <p:spPr>
          <a:xfrm>
            <a:off x="10701299" y="1246636"/>
            <a:ext cx="1324115" cy="1189265"/>
          </a:xfrm>
          <a:prstGeom prst="rect">
            <a:avLst/>
          </a:prstGeom>
        </p:spPr>
      </p:pic>
    </p:spTree>
    <p:extLst>
      <p:ext uri="{BB962C8B-B14F-4D97-AF65-F5344CB8AC3E}">
        <p14:creationId xmlns:p14="http://schemas.microsoft.com/office/powerpoint/2010/main" val="48768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6B5DEFA-00FC-44E9-F7BC-578301902C60}"/>
              </a:ext>
            </a:extLst>
          </p:cNvPr>
          <p:cNvSpPr txBox="1">
            <a:spLocks/>
          </p:cNvSpPr>
          <p:nvPr/>
        </p:nvSpPr>
        <p:spPr>
          <a:xfrm>
            <a:off x="531227" y="345060"/>
            <a:ext cx="3716577" cy="387798"/>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2800" kern="1200" dirty="0" smtClean="0">
                <a:solidFill>
                  <a:srgbClr val="53519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Social enablers</a:t>
            </a:r>
          </a:p>
        </p:txBody>
      </p:sp>
      <p:sp>
        <p:nvSpPr>
          <p:cNvPr id="6" name="Subtitle 2">
            <a:extLst>
              <a:ext uri="{FF2B5EF4-FFF2-40B4-BE49-F238E27FC236}">
                <a16:creationId xmlns:a16="http://schemas.microsoft.com/office/drawing/2014/main" id="{8A652CBF-F676-73DD-E04F-82B241572EFC}"/>
              </a:ext>
            </a:extLst>
          </p:cNvPr>
          <p:cNvSpPr txBox="1">
            <a:spLocks/>
          </p:cNvSpPr>
          <p:nvPr/>
        </p:nvSpPr>
        <p:spPr>
          <a:xfrm>
            <a:off x="135154" y="1254382"/>
            <a:ext cx="11943239" cy="5258558"/>
          </a:xfrm>
          <a:prstGeom prst="rect">
            <a:avLst/>
          </a:prstGeom>
          <a:solidFill>
            <a:schemeClr val="bg1">
              <a:lumMod val="95000"/>
            </a:schemeClr>
          </a:solidFill>
          <a:ln>
            <a:noFill/>
          </a:ln>
        </p:spPr>
        <p:txBody>
          <a:bodyPr vert="horz" lIns="72000" tIns="540000" rIns="72000" bIns="0" numCol="1" spcCol="360000" rtlCol="0">
            <a:noAutofit/>
          </a:bodyPr>
          <a:lstStyle>
            <a:lvl1pPr marL="0" indent="0" algn="l" defTabSz="829544" rtl="0" eaLnBrk="1" latinLnBrk="0" hangingPunct="1">
              <a:lnSpc>
                <a:spcPts val="1497"/>
              </a:lnSpc>
              <a:spcBef>
                <a:spcPts val="0"/>
              </a:spcBef>
              <a:spcAft>
                <a:spcPts val="544"/>
              </a:spcAft>
              <a:buFontTx/>
              <a:buNone/>
              <a:defRPr sz="1043" b="0" i="0" kern="1200" cap="none"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14772" indent="0" algn="ctr" defTabSz="829544" rtl="0" eaLnBrk="1" latinLnBrk="0" hangingPunct="1">
              <a:lnSpc>
                <a:spcPts val="1724"/>
              </a:lnSpc>
              <a:spcBef>
                <a:spcPts val="0"/>
              </a:spcBef>
              <a:spcAft>
                <a:spcPts val="1089"/>
              </a:spcAft>
              <a:buFontTx/>
              <a:buNone/>
              <a:defRPr sz="1814"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829544" indent="0" algn="ctr" defTabSz="829544" rtl="0" eaLnBrk="1" latinLnBrk="0" hangingPunct="1">
              <a:lnSpc>
                <a:spcPts val="1497"/>
              </a:lnSpc>
              <a:spcBef>
                <a:spcPts val="0"/>
              </a:spcBef>
              <a:spcAft>
                <a:spcPts val="544"/>
              </a:spcAft>
              <a:buFontTx/>
              <a:buNone/>
              <a:defRPr sz="1633"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244316" indent="0" algn="ctr" defTabSz="829544" rtl="0" eaLnBrk="1" latinLnBrk="0" hangingPunct="1">
              <a:lnSpc>
                <a:spcPts val="1497"/>
              </a:lnSpc>
              <a:spcBef>
                <a:spcPts val="454"/>
              </a:spcBef>
              <a:buClr>
                <a:schemeClr val="accent6">
                  <a:lumMod val="75000"/>
                </a:schemeClr>
              </a:buClr>
              <a:buSzPct val="180000"/>
              <a:buFont typeface="Courier New" panose="02070309020205020404" pitchFamily="49" charset="0"/>
              <a:buNone/>
              <a:defRPr sz="1452"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1659087" indent="0" algn="ctr" defTabSz="829544" rtl="0" eaLnBrk="1" latinLnBrk="0" hangingPunct="1">
              <a:lnSpc>
                <a:spcPts val="1497"/>
              </a:lnSpc>
              <a:spcBef>
                <a:spcPts val="998"/>
              </a:spcBef>
              <a:spcAft>
                <a:spcPts val="544"/>
              </a:spcAft>
              <a:buFontTx/>
              <a:buNone/>
              <a:defRPr sz="1452" b="1" kern="1200" cap="all"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073859"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6pPr>
            <a:lvl7pPr marL="2488631"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7pPr>
            <a:lvl8pPr marL="2903403"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8pPr>
            <a:lvl9pPr marL="3318175"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9pPr>
          </a:lstStyle>
          <a:p>
            <a:pPr>
              <a:lnSpc>
                <a:spcPct val="100000"/>
              </a:lnSpc>
            </a:pPr>
            <a:r>
              <a:rPr lang="en-US" sz="2400" b="1" dirty="0"/>
              <a:t>Social</a:t>
            </a:r>
            <a:endParaRPr lang="en-US" sz="1400" b="1" dirty="0"/>
          </a:p>
          <a:p>
            <a:pPr marL="258763" marR="0" lvl="0" indent="-258763" fontAlgn="auto">
              <a:buClr>
                <a:srgbClr val="63B868"/>
              </a:buClr>
              <a:buSzPct val="180000"/>
              <a:buFont typeface="Courier New" panose="02070309020205020404" pitchFamily="49" charset="0"/>
              <a:buChar char="o"/>
              <a:tabLst/>
              <a:defRPr/>
            </a:pPr>
            <a:r>
              <a:rPr lang="en-US" sz="1100" b="1" dirty="0"/>
              <a:t>We will maintain our industry leading group attrition rates @ 31% (voluntary).</a:t>
            </a:r>
          </a:p>
          <a:p>
            <a:pPr marL="541338" marR="0" lvl="0" indent="-187325" fontAlgn="auto">
              <a:buClr>
                <a:srgbClr val="63B868"/>
              </a:buClr>
              <a:buSzPct val="180000"/>
              <a:buFont typeface="Wingdings" panose="05000000000000000000" pitchFamily="2" charset="2"/>
              <a:buChar char="§"/>
              <a:tabLst/>
              <a:defRPr/>
            </a:pPr>
            <a:r>
              <a:rPr lang="en-US" sz="1100" dirty="0"/>
              <a:t>We will offer clients the opportunity to incorporate the living wage into their contracts by reviewing our methodologies and providing (where possible) alternative delivery models to mitigate any financial burden.</a:t>
            </a:r>
          </a:p>
          <a:p>
            <a:pPr marL="541338" marR="0" lvl="0" indent="-187325" fontAlgn="auto">
              <a:buClr>
                <a:srgbClr val="63B868"/>
              </a:buClr>
              <a:buSzPct val="180000"/>
              <a:buFont typeface="Wingdings" panose="05000000000000000000" pitchFamily="2" charset="2"/>
              <a:buChar char="§"/>
              <a:tabLst/>
              <a:defRPr/>
            </a:pPr>
            <a:r>
              <a:rPr lang="en-US" sz="1100" dirty="0"/>
              <a:t>We will provide alternative prices on new bid activity that incorporates the living wage.</a:t>
            </a:r>
          </a:p>
          <a:p>
            <a:pPr marL="541338" marR="0" lvl="0" indent="-187325" fontAlgn="auto">
              <a:buClr>
                <a:srgbClr val="63B868"/>
              </a:buClr>
              <a:buSzPct val="180000"/>
              <a:buFont typeface="Wingdings" panose="05000000000000000000" pitchFamily="2" charset="2"/>
              <a:buChar char="§"/>
              <a:tabLst/>
              <a:defRPr/>
            </a:pPr>
            <a:r>
              <a:rPr lang="en-US" sz="1100" dirty="0"/>
              <a:t>We will ensure all group companies become members for the living wage foundation.</a:t>
            </a:r>
          </a:p>
          <a:p>
            <a:pPr marL="541338" marR="0" lvl="0" indent="-187325" fontAlgn="auto">
              <a:buClr>
                <a:srgbClr val="63B868"/>
              </a:buClr>
              <a:buSzPct val="180000"/>
              <a:buFont typeface="Wingdings" panose="05000000000000000000" pitchFamily="2" charset="2"/>
              <a:buChar char="§"/>
              <a:tabLst/>
              <a:defRPr/>
            </a:pPr>
            <a:r>
              <a:rPr lang="en-US" sz="1100" dirty="0"/>
              <a:t>We will invest in industry leading online training tools accessible to all colleagues with multi language capabilities that will integrate with our existing compliance systems.</a:t>
            </a:r>
          </a:p>
          <a:p>
            <a:pPr marL="258763" marR="0" lvl="0" indent="-258763" fontAlgn="auto">
              <a:buClr>
                <a:srgbClr val="63B868"/>
              </a:buClr>
              <a:buSzPct val="180000"/>
              <a:buFont typeface="Courier New" panose="02070309020205020404" pitchFamily="49" charset="0"/>
              <a:buChar char="o"/>
              <a:tabLst/>
              <a:defRPr/>
            </a:pPr>
            <a:r>
              <a:rPr lang="en-US" sz="1100" b="1" dirty="0"/>
              <a:t>We will continue to support our chosen charities – </a:t>
            </a:r>
            <a:r>
              <a:rPr lang="en-US" sz="1100" b="1" dirty="0" err="1"/>
              <a:t>Demelza</a:t>
            </a:r>
            <a:r>
              <a:rPr lang="en-US" sz="1100" b="1" dirty="0"/>
              <a:t> House and The Ukrainian Appeal.</a:t>
            </a:r>
          </a:p>
          <a:p>
            <a:pPr marL="541338" marR="0" lvl="0" indent="-187325" fontAlgn="auto">
              <a:buClr>
                <a:srgbClr val="63B868"/>
              </a:buClr>
              <a:buSzPct val="180000"/>
              <a:buFont typeface="Wingdings" panose="05000000000000000000" pitchFamily="2" charset="2"/>
              <a:buChar char="§"/>
              <a:tabLst/>
              <a:defRPr/>
            </a:pPr>
            <a:r>
              <a:rPr lang="en-US" sz="1100" dirty="0"/>
              <a:t>We will commit to supporting our chosen charities throughout the year and offer our colleagues the opportunity to do this individually or as separate teams.</a:t>
            </a:r>
          </a:p>
          <a:p>
            <a:pPr marL="541338" marR="0" lvl="0" indent="-187325" fontAlgn="auto">
              <a:buClr>
                <a:srgbClr val="63B868"/>
              </a:buClr>
              <a:buSzPct val="180000"/>
              <a:buFont typeface="Wingdings" panose="05000000000000000000" pitchFamily="2" charset="2"/>
              <a:buChar char="§"/>
              <a:tabLst/>
              <a:defRPr/>
            </a:pPr>
            <a:r>
              <a:rPr lang="en-US" sz="1100" dirty="0"/>
              <a:t>We will raise awareness across the group of our chosen charities and their fund-raising appeals through our online colleague engagement portals and our Group employee forum.</a:t>
            </a:r>
          </a:p>
          <a:p>
            <a:pPr marL="258763" marR="0" lvl="0" indent="-258763" fontAlgn="auto">
              <a:buClr>
                <a:srgbClr val="63B868"/>
              </a:buClr>
              <a:buSzPct val="180000"/>
              <a:buFont typeface="Courier New" panose="02070309020205020404" pitchFamily="49" charset="0"/>
              <a:buChar char="o"/>
              <a:tabLst/>
              <a:defRPr/>
            </a:pPr>
            <a:r>
              <a:rPr lang="en-US" sz="1100" b="1" dirty="0"/>
              <a:t>We will actively seek to reduce unemployment – 8% of those people employed will have been unemployed for more than 6 months.</a:t>
            </a:r>
          </a:p>
          <a:p>
            <a:pPr marL="541338" marR="0" lvl="0" indent="-187325" fontAlgn="auto">
              <a:buClr>
                <a:srgbClr val="63B868"/>
              </a:buClr>
              <a:buSzPct val="180000"/>
              <a:buFont typeface="Wingdings" panose="05000000000000000000" pitchFamily="2" charset="2"/>
              <a:buChar char="§"/>
              <a:tabLst/>
              <a:defRPr/>
            </a:pPr>
            <a:r>
              <a:rPr lang="en-US" sz="1100" dirty="0"/>
              <a:t>We will work closely with recruitment bodies to encourage the recruitment of those individuals who have been out of work for over 6 months.</a:t>
            </a:r>
          </a:p>
          <a:p>
            <a:pPr marL="541338" marR="0" lvl="0" indent="-187325" fontAlgn="auto">
              <a:buClr>
                <a:srgbClr val="63B868"/>
              </a:buClr>
              <a:buSzPct val="180000"/>
              <a:buFont typeface="Wingdings" panose="05000000000000000000" pitchFamily="2" charset="2"/>
              <a:buChar char="§"/>
              <a:tabLst/>
              <a:defRPr/>
            </a:pPr>
            <a:r>
              <a:rPr lang="en-US" sz="1100" dirty="0"/>
              <a:t>We will ensure that they are onboarded with the highest levels of training and provide mentorship and guidance where appropriate.</a:t>
            </a:r>
          </a:p>
          <a:p>
            <a:pPr marL="258763" marR="0" lvl="0" indent="-258763" fontAlgn="auto">
              <a:buClr>
                <a:srgbClr val="63B868"/>
              </a:buClr>
              <a:buSzPct val="180000"/>
              <a:buFont typeface="Courier New" panose="02070309020205020404" pitchFamily="49" charset="0"/>
              <a:buChar char="o"/>
              <a:tabLst/>
              <a:defRPr/>
            </a:pPr>
            <a:r>
              <a:rPr lang="en-US" sz="1100" b="1" dirty="0"/>
              <a:t>We will commit to developing the skills of our local communities – we will create</a:t>
            </a:r>
            <a:r>
              <a:rPr lang="en-US" sz="1100" b="1" dirty="0">
                <a:solidFill>
                  <a:schemeClr val="tx1"/>
                </a:solidFill>
              </a:rPr>
              <a:t> 8 </a:t>
            </a:r>
            <a:r>
              <a:rPr lang="en-US" sz="1100" b="1" dirty="0"/>
              <a:t>apprenticeships throughout the year. </a:t>
            </a:r>
          </a:p>
          <a:p>
            <a:pPr marL="541338" indent="-187325">
              <a:buClr>
                <a:srgbClr val="63B868"/>
              </a:buClr>
              <a:buSzPct val="180000"/>
              <a:buFont typeface="Wingdings" panose="05000000000000000000" pitchFamily="2" charset="2"/>
              <a:buChar char="§"/>
              <a:defRPr/>
            </a:pPr>
            <a:r>
              <a:rPr lang="en-US" sz="1100" dirty="0"/>
              <a:t>We will review the group business and assess where the best opportunity for apprenticeships sit.</a:t>
            </a:r>
          </a:p>
          <a:p>
            <a:pPr marL="541338" indent="-187325">
              <a:buClr>
                <a:srgbClr val="63B868"/>
              </a:buClr>
              <a:buSzPct val="180000"/>
              <a:buFont typeface="Wingdings" panose="05000000000000000000" pitchFamily="2" charset="2"/>
              <a:buChar char="§"/>
              <a:defRPr/>
            </a:pPr>
            <a:r>
              <a:rPr lang="en-US" sz="1100" dirty="0"/>
              <a:t>We will work with our training providers to create meaningful courses that will benefit our apprentices in their future careers.</a:t>
            </a:r>
          </a:p>
          <a:p>
            <a:pPr>
              <a:lnSpc>
                <a:spcPct val="100000"/>
              </a:lnSpc>
            </a:pPr>
            <a:endParaRPr lang="en-GB" sz="1600" dirty="0"/>
          </a:p>
        </p:txBody>
      </p:sp>
      <p:pic>
        <p:nvPicPr>
          <p:cNvPr id="7" name="Picture 6">
            <a:extLst>
              <a:ext uri="{FF2B5EF4-FFF2-40B4-BE49-F238E27FC236}">
                <a16:creationId xmlns:a16="http://schemas.microsoft.com/office/drawing/2014/main" id="{32199F2A-A1FC-176E-380A-13177C6262C5}"/>
              </a:ext>
            </a:extLst>
          </p:cNvPr>
          <p:cNvPicPr>
            <a:picLocks noChangeAspect="1"/>
          </p:cNvPicPr>
          <p:nvPr/>
        </p:nvPicPr>
        <p:blipFill>
          <a:blip r:embed="rId2"/>
          <a:stretch>
            <a:fillRect/>
          </a:stretch>
        </p:blipFill>
        <p:spPr>
          <a:xfrm>
            <a:off x="10850370" y="1254382"/>
            <a:ext cx="1206476" cy="1091579"/>
          </a:xfrm>
          <a:prstGeom prst="rect">
            <a:avLst/>
          </a:prstGeom>
        </p:spPr>
      </p:pic>
      <p:sp>
        <p:nvSpPr>
          <p:cNvPr id="8" name="TextBox 7">
            <a:extLst>
              <a:ext uri="{FF2B5EF4-FFF2-40B4-BE49-F238E27FC236}">
                <a16:creationId xmlns:a16="http://schemas.microsoft.com/office/drawing/2014/main" id="{BB5878AC-971F-2DA4-29DE-3F6F747B6869}"/>
              </a:ext>
            </a:extLst>
          </p:cNvPr>
          <p:cNvSpPr txBox="1"/>
          <p:nvPr/>
        </p:nvSpPr>
        <p:spPr>
          <a:xfrm>
            <a:off x="135154" y="1368838"/>
            <a:ext cx="10715215" cy="307777"/>
          </a:xfrm>
          <a:prstGeom prst="rect">
            <a:avLst/>
          </a:prstGeom>
          <a:noFill/>
        </p:spPr>
        <p:txBody>
          <a:bodyPr wrap="square" rtlCol="0">
            <a:spAutoFit/>
          </a:bodyPr>
          <a:lstStyle/>
          <a:p>
            <a:r>
              <a:rPr lang="en-US" sz="1400" b="1" dirty="0">
                <a:solidFill>
                  <a:srgbClr val="60BF51"/>
                </a:solidFill>
                <a:latin typeface="Open Sans" panose="020B0606030504020204" pitchFamily="34" charset="0"/>
                <a:ea typeface="Open Sans" panose="020B0606030504020204" pitchFamily="34" charset="0"/>
                <a:cs typeface="Open Sans" panose="020B0606030504020204" pitchFamily="34" charset="0"/>
              </a:rPr>
              <a:t>Committing to creating opportunities within the community for people to thrive by making a meaningful difference.</a:t>
            </a:r>
            <a:endParaRPr lang="en-GB" sz="1400" b="1" dirty="0">
              <a:solidFill>
                <a:srgbClr val="60BF5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6659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A457B3-D0BF-4D66-D8A8-656909560C6C}"/>
              </a:ext>
            </a:extLst>
          </p:cNvPr>
          <p:cNvSpPr>
            <a:spLocks noGrp="1"/>
          </p:cNvSpPr>
          <p:nvPr>
            <p:ph type="body" sz="quarter" idx="10"/>
          </p:nvPr>
        </p:nvSpPr>
        <p:spPr>
          <a:xfrm>
            <a:off x="464725" y="336941"/>
            <a:ext cx="4497973" cy="387798"/>
          </a:xfrm>
        </p:spPr>
        <p:txBody>
          <a:bodyPr/>
          <a:lstStyle/>
          <a:p>
            <a:r>
              <a:rPr lang="en-GB" dirty="0"/>
              <a:t>Governance enablers</a:t>
            </a:r>
          </a:p>
        </p:txBody>
      </p:sp>
      <p:grpSp>
        <p:nvGrpSpPr>
          <p:cNvPr id="3" name="Group 2">
            <a:extLst>
              <a:ext uri="{FF2B5EF4-FFF2-40B4-BE49-F238E27FC236}">
                <a16:creationId xmlns:a16="http://schemas.microsoft.com/office/drawing/2014/main" id="{73EFE382-074D-2EA4-3A11-7DC14B2C38D2}"/>
              </a:ext>
            </a:extLst>
          </p:cNvPr>
          <p:cNvGrpSpPr/>
          <p:nvPr/>
        </p:nvGrpSpPr>
        <p:grpSpPr>
          <a:xfrm>
            <a:off x="124380" y="1199212"/>
            <a:ext cx="11943239" cy="5526353"/>
            <a:chOff x="124380" y="1181768"/>
            <a:chExt cx="11943239" cy="5526353"/>
          </a:xfrm>
        </p:grpSpPr>
        <p:sp>
          <p:nvSpPr>
            <p:cNvPr id="4" name="Subtitle 2">
              <a:extLst>
                <a:ext uri="{FF2B5EF4-FFF2-40B4-BE49-F238E27FC236}">
                  <a16:creationId xmlns:a16="http://schemas.microsoft.com/office/drawing/2014/main" id="{9ADD2BCD-8693-B6BF-66B0-95C6C77351F9}"/>
                </a:ext>
              </a:extLst>
            </p:cNvPr>
            <p:cNvSpPr txBox="1">
              <a:spLocks/>
            </p:cNvSpPr>
            <p:nvPr/>
          </p:nvSpPr>
          <p:spPr>
            <a:xfrm>
              <a:off x="124380" y="1181768"/>
              <a:ext cx="11943239" cy="5526353"/>
            </a:xfrm>
            <a:prstGeom prst="rect">
              <a:avLst/>
            </a:prstGeom>
            <a:solidFill>
              <a:schemeClr val="bg1">
                <a:lumMod val="95000"/>
              </a:schemeClr>
            </a:solidFill>
            <a:ln>
              <a:noFill/>
            </a:ln>
          </p:spPr>
          <p:txBody>
            <a:bodyPr vert="horz" lIns="72000" tIns="540000" rIns="72000" bIns="0" numCol="1" spcCol="360000" rtlCol="0">
              <a:noAutofit/>
            </a:bodyPr>
            <a:lstStyle>
              <a:lvl1pPr marL="0" indent="0" algn="l" defTabSz="829544" rtl="0" eaLnBrk="1" latinLnBrk="0" hangingPunct="1">
                <a:lnSpc>
                  <a:spcPts val="1497"/>
                </a:lnSpc>
                <a:spcBef>
                  <a:spcPts val="0"/>
                </a:spcBef>
                <a:spcAft>
                  <a:spcPts val="544"/>
                </a:spcAft>
                <a:buFontTx/>
                <a:buNone/>
                <a:defRPr sz="1043" b="0" i="0" kern="1200" cap="none"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14772" indent="0" algn="ctr" defTabSz="829544" rtl="0" eaLnBrk="1" latinLnBrk="0" hangingPunct="1">
                <a:lnSpc>
                  <a:spcPts val="1724"/>
                </a:lnSpc>
                <a:spcBef>
                  <a:spcPts val="0"/>
                </a:spcBef>
                <a:spcAft>
                  <a:spcPts val="1089"/>
                </a:spcAft>
                <a:buFontTx/>
                <a:buNone/>
                <a:defRPr sz="1814"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829544" indent="0" algn="ctr" defTabSz="829544" rtl="0" eaLnBrk="1" latinLnBrk="0" hangingPunct="1">
                <a:lnSpc>
                  <a:spcPts val="1497"/>
                </a:lnSpc>
                <a:spcBef>
                  <a:spcPts val="0"/>
                </a:spcBef>
                <a:spcAft>
                  <a:spcPts val="544"/>
                </a:spcAft>
                <a:buFontTx/>
                <a:buNone/>
                <a:defRPr sz="1633"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244316" indent="0" algn="ctr" defTabSz="829544" rtl="0" eaLnBrk="1" latinLnBrk="0" hangingPunct="1">
                <a:lnSpc>
                  <a:spcPts val="1497"/>
                </a:lnSpc>
                <a:spcBef>
                  <a:spcPts val="454"/>
                </a:spcBef>
                <a:buClr>
                  <a:schemeClr val="accent6">
                    <a:lumMod val="75000"/>
                  </a:schemeClr>
                </a:buClr>
                <a:buSzPct val="180000"/>
                <a:buFont typeface="Courier New" panose="02070309020205020404" pitchFamily="49" charset="0"/>
                <a:buNone/>
                <a:defRPr sz="1452"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1659087" indent="0" algn="ctr" defTabSz="829544" rtl="0" eaLnBrk="1" latinLnBrk="0" hangingPunct="1">
                <a:lnSpc>
                  <a:spcPts val="1497"/>
                </a:lnSpc>
                <a:spcBef>
                  <a:spcPts val="998"/>
                </a:spcBef>
                <a:spcAft>
                  <a:spcPts val="544"/>
                </a:spcAft>
                <a:buFontTx/>
                <a:buNone/>
                <a:defRPr sz="1452" b="1" kern="1200" cap="all"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073859"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6pPr>
              <a:lvl7pPr marL="2488631"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7pPr>
              <a:lvl8pPr marL="2903403"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8pPr>
              <a:lvl9pPr marL="3318175" indent="0" algn="ctr" defTabSz="829544" rtl="0" eaLnBrk="1" latinLnBrk="0" hangingPunct="1">
                <a:lnSpc>
                  <a:spcPct val="90000"/>
                </a:lnSpc>
                <a:spcBef>
                  <a:spcPts val="454"/>
                </a:spcBef>
                <a:buFont typeface="Arial" panose="020B0604020202020204" pitchFamily="34" charset="0"/>
                <a:buNone/>
                <a:defRPr sz="1452" kern="1200">
                  <a:solidFill>
                    <a:schemeClr val="tx1"/>
                  </a:solidFill>
                  <a:latin typeface="+mn-lt"/>
                  <a:ea typeface="+mn-ea"/>
                  <a:cs typeface="+mn-cs"/>
                </a:defRPr>
              </a:lvl9pPr>
            </a:lstStyle>
            <a:p>
              <a:pPr>
                <a:lnSpc>
                  <a:spcPct val="105000"/>
                </a:lnSpc>
              </a:pPr>
              <a:r>
                <a:rPr lang="en-US" sz="2400" b="1" dirty="0"/>
                <a:t>Governance</a:t>
              </a:r>
              <a:endParaRPr lang="en-US" sz="1400" b="1" dirty="0"/>
            </a:p>
            <a:p>
              <a:pPr marL="258763" marR="0" lvl="0" indent="-258763" fontAlgn="auto">
                <a:lnSpc>
                  <a:spcPct val="105000"/>
                </a:lnSpc>
                <a:buClr>
                  <a:srgbClr val="63B868"/>
                </a:buClr>
                <a:buSzPct val="180000"/>
                <a:buFont typeface="Courier New" panose="02070309020205020404" pitchFamily="49" charset="0"/>
                <a:buChar char="o"/>
                <a:tabLst/>
                <a:defRPr/>
              </a:pPr>
              <a:r>
                <a:rPr lang="en-US" b="1" dirty="0"/>
                <a:t>We will improve standards and drive continuous improvement.</a:t>
              </a:r>
            </a:p>
            <a:p>
              <a:pPr marL="541338" marR="0" lvl="0" indent="-187325" fontAlgn="auto">
                <a:lnSpc>
                  <a:spcPct val="105000"/>
                </a:lnSpc>
                <a:buClr>
                  <a:srgbClr val="63B868"/>
                </a:buClr>
                <a:buSzPct val="180000"/>
                <a:buFont typeface="Wingdings" panose="05000000000000000000" pitchFamily="2" charset="2"/>
                <a:buChar char="§"/>
                <a:tabLst/>
                <a:defRPr/>
              </a:pPr>
              <a:r>
                <a:rPr lang="en-US" dirty="0"/>
                <a:t>We will continue to listen to our clients using our Net Promoter Scoring (NPS) or Comment Cards.  NPS Scoring will be rolled out to the PTCS business. Target for Group NPS 2022/2023 is 35, to drive continuous improvement.</a:t>
              </a:r>
            </a:p>
            <a:p>
              <a:pPr marL="541338" marR="0" lvl="0" indent="-187325" fontAlgn="auto">
                <a:lnSpc>
                  <a:spcPct val="105000"/>
                </a:lnSpc>
                <a:buClr>
                  <a:srgbClr val="63B868"/>
                </a:buClr>
                <a:buSzPct val="180000"/>
                <a:buFont typeface="Wingdings" panose="05000000000000000000" pitchFamily="2" charset="2"/>
                <a:buChar char="§"/>
                <a:tabLst/>
                <a:defRPr/>
              </a:pPr>
              <a:r>
                <a:rPr lang="en-US" dirty="0"/>
                <a:t>We will actively monitor comments and review activity based on these.</a:t>
              </a:r>
            </a:p>
            <a:p>
              <a:pPr marL="541338" marR="0" lvl="0" indent="-187325" fontAlgn="auto">
                <a:lnSpc>
                  <a:spcPct val="105000"/>
                </a:lnSpc>
                <a:buClr>
                  <a:srgbClr val="63B868"/>
                </a:buClr>
                <a:buSzPct val="180000"/>
                <a:buFont typeface="Wingdings" panose="05000000000000000000" pitchFamily="2" charset="2"/>
                <a:buChar char="§"/>
                <a:tabLst/>
                <a:defRPr/>
              </a:pPr>
              <a:r>
                <a:rPr lang="en-US" dirty="0"/>
                <a:t>We will review our client satisfaction scores monthly and take the necessary steps to ensure the highest of client satisfaction.</a:t>
              </a:r>
            </a:p>
            <a:p>
              <a:pPr marL="258763" marR="0" lvl="0" indent="-258763" fontAlgn="auto">
                <a:lnSpc>
                  <a:spcPct val="105000"/>
                </a:lnSpc>
                <a:buClr>
                  <a:srgbClr val="63B868"/>
                </a:buClr>
                <a:buSzPct val="180000"/>
                <a:buFont typeface="Courier New" panose="02070309020205020404" pitchFamily="49" charset="0"/>
                <a:buChar char="o"/>
                <a:tabLst/>
                <a:defRPr/>
              </a:pPr>
              <a:r>
                <a:rPr lang="en-US" b="1" dirty="0"/>
                <a:t>We will maintain high levels of sub-contractor audits.</a:t>
              </a:r>
            </a:p>
            <a:p>
              <a:pPr marL="541338" marR="0" lvl="0" indent="-187325" fontAlgn="auto">
                <a:lnSpc>
                  <a:spcPct val="105000"/>
                </a:lnSpc>
                <a:buClr>
                  <a:srgbClr val="63B868"/>
                </a:buClr>
                <a:buSzPct val="180000"/>
                <a:buFont typeface="Wingdings" panose="05000000000000000000" pitchFamily="2" charset="2"/>
                <a:buChar char="§"/>
                <a:tabLst/>
                <a:defRPr/>
              </a:pPr>
              <a:r>
                <a:rPr lang="en-US" dirty="0"/>
                <a:t>We will audit 100% of our subcontractors annually.</a:t>
              </a:r>
            </a:p>
            <a:p>
              <a:pPr marL="541338" marR="0" lvl="0" indent="-187325" fontAlgn="auto">
                <a:lnSpc>
                  <a:spcPct val="105000"/>
                </a:lnSpc>
                <a:buClr>
                  <a:srgbClr val="63B868"/>
                </a:buClr>
                <a:buSzPct val="180000"/>
                <a:buFont typeface="Wingdings" panose="05000000000000000000" pitchFamily="2" charset="2"/>
                <a:buChar char="§"/>
                <a:tabLst/>
                <a:defRPr/>
              </a:pPr>
              <a:r>
                <a:rPr lang="en-US" dirty="0"/>
                <a:t>We will ensure that their policies are akin to our exacting standards, in  particular surrounding modern slavery, safeguarding and diversity/inclusivity.</a:t>
              </a:r>
            </a:p>
            <a:p>
              <a:pPr marL="258763" marR="0" lvl="0" indent="-258763" fontAlgn="auto">
                <a:lnSpc>
                  <a:spcPct val="105000"/>
                </a:lnSpc>
                <a:buClr>
                  <a:srgbClr val="63B868"/>
                </a:buClr>
                <a:buSzPct val="180000"/>
                <a:buFont typeface="Courier New" panose="02070309020205020404" pitchFamily="49" charset="0"/>
                <a:buChar char="o"/>
                <a:tabLst/>
                <a:defRPr/>
              </a:pPr>
              <a:r>
                <a:rPr lang="en-US" b="1" dirty="0"/>
                <a:t>We will pay our suppliers on time.</a:t>
              </a:r>
            </a:p>
            <a:p>
              <a:pPr marL="541338" marR="0" lvl="0" indent="-187325" fontAlgn="auto">
                <a:lnSpc>
                  <a:spcPct val="105000"/>
                </a:lnSpc>
                <a:buClr>
                  <a:srgbClr val="63B868"/>
                </a:buClr>
                <a:buSzPct val="180000"/>
                <a:buFont typeface="Wingdings" panose="05000000000000000000" pitchFamily="2" charset="2"/>
                <a:buChar char="§"/>
                <a:tabLst/>
                <a:defRPr/>
              </a:pPr>
              <a:r>
                <a:rPr lang="en-US" dirty="0"/>
                <a:t>We will pay our suppliers within our agreed payment terms for undisputed invoices.</a:t>
              </a:r>
            </a:p>
            <a:p>
              <a:pPr marL="258763" marR="0" lvl="0" indent="-258763" fontAlgn="auto">
                <a:lnSpc>
                  <a:spcPct val="105000"/>
                </a:lnSpc>
                <a:buClr>
                  <a:srgbClr val="63B868"/>
                </a:buClr>
                <a:buSzPct val="180000"/>
                <a:buFont typeface="Courier New" panose="02070309020205020404" pitchFamily="49" charset="0"/>
                <a:buChar char="o"/>
                <a:tabLst/>
                <a:defRPr/>
              </a:pPr>
              <a:r>
                <a:rPr lang="en-US" b="1" dirty="0"/>
                <a:t>We will maintain a diligent focus on Health and Safety.</a:t>
              </a:r>
            </a:p>
            <a:p>
              <a:pPr marL="541338" indent="-187325">
                <a:lnSpc>
                  <a:spcPct val="105000"/>
                </a:lnSpc>
                <a:buClr>
                  <a:srgbClr val="63B868"/>
                </a:buClr>
                <a:buSzPct val="180000"/>
                <a:buFont typeface="Wingdings" panose="05000000000000000000" pitchFamily="2" charset="2"/>
                <a:buChar char="§"/>
                <a:defRPr/>
              </a:pPr>
              <a:r>
                <a:rPr lang="en-US" dirty="0"/>
                <a:t>We will arm those in positions of responsibility with the appropriate training and knowledge:</a:t>
              </a:r>
            </a:p>
            <a:p>
              <a:pPr marL="1068388" indent="-171450">
                <a:lnSpc>
                  <a:spcPct val="105000"/>
                </a:lnSpc>
                <a:buClr>
                  <a:srgbClr val="63B868"/>
                </a:buClr>
                <a:buSzPct val="180000"/>
                <a:buFont typeface="Arial" panose="020B0604020202020204" pitchFamily="34" charset="0"/>
                <a:buChar char="•"/>
                <a:defRPr/>
              </a:pPr>
              <a:r>
                <a:rPr lang="en-US" dirty="0"/>
                <a:t>Supervisors – IOSH Working Safely – 60 colleagues (|JAES – Supervisors, BBCS – Area Managers, PTCS – Deputy Managers). </a:t>
              </a:r>
            </a:p>
            <a:p>
              <a:pPr marL="1068388" indent="-171450">
                <a:lnSpc>
                  <a:spcPct val="105000"/>
                </a:lnSpc>
                <a:buClr>
                  <a:srgbClr val="63B868"/>
                </a:buClr>
                <a:buSzPct val="180000"/>
                <a:buFont typeface="Arial" panose="020B0604020202020204" pitchFamily="34" charset="0"/>
                <a:buChar char="•"/>
                <a:defRPr/>
              </a:pPr>
              <a:r>
                <a:rPr lang="en-US" dirty="0"/>
                <a:t>Managers – IOSH Managing Safety – All colleagues responsible for managing contracts (Contract Managers, Account Directors, Operations Managers, Operations Directors (BBCS)).</a:t>
              </a:r>
            </a:p>
            <a:p>
              <a:pPr marL="1068388" indent="-171450">
                <a:lnSpc>
                  <a:spcPct val="105000"/>
                </a:lnSpc>
                <a:buClr>
                  <a:srgbClr val="63B868"/>
                </a:buClr>
                <a:buSzPct val="180000"/>
                <a:buFont typeface="Arial" panose="020B0604020202020204" pitchFamily="34" charset="0"/>
                <a:buChar char="•"/>
                <a:defRPr/>
              </a:pPr>
              <a:r>
                <a:rPr lang="en-US" dirty="0"/>
                <a:t>Directors – IOSH Leading Safety – All colleagues at MD level.</a:t>
              </a:r>
            </a:p>
            <a:p>
              <a:pPr marL="258763" indent="-258763">
                <a:lnSpc>
                  <a:spcPct val="105000"/>
                </a:lnSpc>
                <a:buClr>
                  <a:srgbClr val="63B868"/>
                </a:buClr>
                <a:buSzPct val="180000"/>
                <a:buFont typeface="Courier New" panose="02070309020205020404" pitchFamily="49" charset="0"/>
                <a:buChar char="o"/>
                <a:defRPr/>
              </a:pPr>
              <a:r>
                <a:rPr lang="en-US" b="1" dirty="0"/>
                <a:t>We will ensure that we are acting responsibly to protect our staff, clients, stakeholders and investors.</a:t>
              </a:r>
            </a:p>
            <a:p>
              <a:pPr marL="541338" indent="-187325">
                <a:lnSpc>
                  <a:spcPct val="105000"/>
                </a:lnSpc>
                <a:buClr>
                  <a:srgbClr val="63B868"/>
                </a:buClr>
                <a:buSzPct val="180000"/>
                <a:buFont typeface="Wingdings" panose="05000000000000000000" pitchFamily="2" charset="2"/>
                <a:buChar char="§"/>
                <a:defRPr/>
              </a:pPr>
              <a:r>
                <a:rPr lang="en-US" dirty="0"/>
                <a:t>We will ensure that we maintain our ISO 9001 (Quality), ISO 14001 (Environmental) and ISO45001 (Health &amp; Safety) for each Group company.</a:t>
              </a:r>
            </a:p>
            <a:p>
              <a:pPr marL="541338" indent="-187325">
                <a:lnSpc>
                  <a:spcPct val="105000"/>
                </a:lnSpc>
                <a:buClr>
                  <a:srgbClr val="63B868"/>
                </a:buClr>
                <a:buSzPct val="180000"/>
                <a:buFont typeface="Wingdings" panose="05000000000000000000" pitchFamily="2" charset="2"/>
                <a:buChar char="§"/>
                <a:defRPr/>
              </a:pPr>
              <a:r>
                <a:rPr lang="en-US" dirty="0"/>
                <a:t>We will </a:t>
              </a:r>
              <a:r>
                <a:rPr lang="en-US" dirty="0" err="1"/>
                <a:t>stanardise</a:t>
              </a:r>
              <a:r>
                <a:rPr lang="en-US" dirty="0"/>
                <a:t> these across the across the Group to ensure consistency.</a:t>
              </a:r>
            </a:p>
            <a:p>
              <a:pPr marL="541338" indent="-187325">
                <a:lnSpc>
                  <a:spcPct val="105000"/>
                </a:lnSpc>
                <a:buClr>
                  <a:srgbClr val="63B868"/>
                </a:buClr>
                <a:buSzPct val="180000"/>
                <a:buFont typeface="Wingdings" panose="05000000000000000000" pitchFamily="2" charset="2"/>
                <a:buChar char="§"/>
                <a:defRPr/>
              </a:pPr>
              <a:r>
                <a:rPr lang="en-US" dirty="0"/>
                <a:t>We will review, audit and challenge throughout the business.</a:t>
              </a:r>
            </a:p>
          </p:txBody>
        </p:sp>
        <p:pic>
          <p:nvPicPr>
            <p:cNvPr id="5" name="Picture 4">
              <a:extLst>
                <a:ext uri="{FF2B5EF4-FFF2-40B4-BE49-F238E27FC236}">
                  <a16:creationId xmlns:a16="http://schemas.microsoft.com/office/drawing/2014/main" id="{8C054897-A1E1-875A-9CD4-DF35E68BA40C}"/>
                </a:ext>
              </a:extLst>
            </p:cNvPr>
            <p:cNvPicPr>
              <a:picLocks noChangeAspect="1"/>
            </p:cNvPicPr>
            <p:nvPr/>
          </p:nvPicPr>
          <p:blipFill>
            <a:blip r:embed="rId2"/>
            <a:stretch>
              <a:fillRect/>
            </a:stretch>
          </p:blipFill>
          <p:spPr>
            <a:xfrm>
              <a:off x="10878866" y="1181768"/>
              <a:ext cx="1177979" cy="1031614"/>
            </a:xfrm>
            <a:prstGeom prst="rect">
              <a:avLst/>
            </a:prstGeom>
          </p:spPr>
        </p:pic>
        <p:sp>
          <p:nvSpPr>
            <p:cNvPr id="6" name="TextBox 5">
              <a:extLst>
                <a:ext uri="{FF2B5EF4-FFF2-40B4-BE49-F238E27FC236}">
                  <a16:creationId xmlns:a16="http://schemas.microsoft.com/office/drawing/2014/main" id="{CB8CB7AD-852E-C910-9FBF-58FB4690BBBF}"/>
                </a:ext>
              </a:extLst>
            </p:cNvPr>
            <p:cNvSpPr txBox="1"/>
            <p:nvPr/>
          </p:nvSpPr>
          <p:spPr>
            <a:xfrm>
              <a:off x="124380" y="1250639"/>
              <a:ext cx="9596726" cy="307777"/>
            </a:xfrm>
            <a:prstGeom prst="rect">
              <a:avLst/>
            </a:prstGeom>
            <a:noFill/>
          </p:spPr>
          <p:txBody>
            <a:bodyPr wrap="square" rtlCol="0">
              <a:spAutoFit/>
            </a:bodyPr>
            <a:lstStyle/>
            <a:p>
              <a:r>
                <a:rPr lang="en-US" sz="1400" b="1" dirty="0">
                  <a:solidFill>
                    <a:srgbClr val="60BF51"/>
                  </a:solidFill>
                  <a:latin typeface="Open Sans" panose="020B0606030504020204" pitchFamily="34" charset="0"/>
                  <a:ea typeface="Open Sans" panose="020B0606030504020204" pitchFamily="34" charset="0"/>
                  <a:cs typeface="Open Sans" panose="020B0606030504020204" pitchFamily="34" charset="0"/>
                </a:rPr>
                <a:t>Committing to the wellbeing of our team, our customers and investors and that we act responsibly.</a:t>
              </a:r>
              <a:endParaRPr lang="en-GB" sz="1400" b="1" dirty="0">
                <a:solidFill>
                  <a:srgbClr val="60BF51"/>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487159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3519E"/>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CB24262-CAB4-4C97-9DD4-1FA443BEB3BE}"/>
              </a:ext>
            </a:extLst>
          </p:cNvPr>
          <p:cNvGrpSpPr/>
          <p:nvPr/>
        </p:nvGrpSpPr>
        <p:grpSpPr>
          <a:xfrm>
            <a:off x="-2251968" y="-542304"/>
            <a:ext cx="12647804" cy="7711709"/>
            <a:chOff x="1950624" y="-542304"/>
            <a:chExt cx="12647804" cy="7711709"/>
          </a:xfrm>
        </p:grpSpPr>
        <p:sp>
          <p:nvSpPr>
            <p:cNvPr id="5" name="TextBox 4">
              <a:extLst>
                <a:ext uri="{FF2B5EF4-FFF2-40B4-BE49-F238E27FC236}">
                  <a16:creationId xmlns:a16="http://schemas.microsoft.com/office/drawing/2014/main" id="{4B5A3F95-F8B5-44B0-B292-A05043D79C9D}"/>
                </a:ext>
              </a:extLst>
            </p:cNvPr>
            <p:cNvSpPr txBox="1"/>
            <p:nvPr/>
          </p:nvSpPr>
          <p:spPr>
            <a:xfrm>
              <a:off x="2826163" y="-542304"/>
              <a:ext cx="10865032" cy="3154710"/>
            </a:xfrm>
            <a:prstGeom prst="rect">
              <a:avLst/>
            </a:prstGeom>
            <a:noFill/>
          </p:spPr>
          <p:txBody>
            <a:bodyPr wrap="square" rtlCol="0">
              <a:spAutoFit/>
            </a:bodyPr>
            <a:lstStyle/>
            <a:p>
              <a:pPr algn="ctr"/>
              <a:r>
                <a:rPr lang="en-US" sz="19900" dirty="0">
                  <a:solidFill>
                    <a:schemeClr val="bg1"/>
                  </a:solidFill>
                  <a:latin typeface="+mj-lt"/>
                </a:rPr>
                <a:t>Always</a:t>
              </a:r>
              <a:endParaRPr lang="en-GB" sz="19900" dirty="0">
                <a:solidFill>
                  <a:schemeClr val="bg1"/>
                </a:solidFill>
                <a:latin typeface="+mj-lt"/>
              </a:endParaRPr>
            </a:p>
          </p:txBody>
        </p:sp>
        <p:sp>
          <p:nvSpPr>
            <p:cNvPr id="6" name="TextBox 5">
              <a:extLst>
                <a:ext uri="{FF2B5EF4-FFF2-40B4-BE49-F238E27FC236}">
                  <a16:creationId xmlns:a16="http://schemas.microsoft.com/office/drawing/2014/main" id="{66280432-FA42-43CF-B22A-28C0A951DC7A}"/>
                </a:ext>
              </a:extLst>
            </p:cNvPr>
            <p:cNvSpPr txBox="1"/>
            <p:nvPr/>
          </p:nvSpPr>
          <p:spPr>
            <a:xfrm>
              <a:off x="3733396" y="1603995"/>
              <a:ext cx="10865032" cy="1862048"/>
            </a:xfrm>
            <a:prstGeom prst="rect">
              <a:avLst/>
            </a:prstGeom>
            <a:noFill/>
          </p:spPr>
          <p:txBody>
            <a:bodyPr wrap="square" rtlCol="0">
              <a:spAutoFit/>
            </a:bodyPr>
            <a:lstStyle/>
            <a:p>
              <a:pPr algn="ctr"/>
              <a:r>
                <a:rPr lang="en-US" sz="11500" dirty="0">
                  <a:solidFill>
                    <a:schemeClr val="bg1"/>
                  </a:solidFill>
                  <a:latin typeface="+mj-lt"/>
                </a:rPr>
                <a:t>Trusted </a:t>
              </a:r>
              <a:endParaRPr lang="en-GB" sz="11500" dirty="0">
                <a:solidFill>
                  <a:schemeClr val="bg1"/>
                </a:solidFill>
                <a:latin typeface="+mj-lt"/>
              </a:endParaRPr>
            </a:p>
          </p:txBody>
        </p:sp>
        <p:sp>
          <p:nvSpPr>
            <p:cNvPr id="7" name="TextBox 6">
              <a:extLst>
                <a:ext uri="{FF2B5EF4-FFF2-40B4-BE49-F238E27FC236}">
                  <a16:creationId xmlns:a16="http://schemas.microsoft.com/office/drawing/2014/main" id="{09FAA44C-3AC5-4853-8EA2-1E4803CE1EF5}"/>
                </a:ext>
              </a:extLst>
            </p:cNvPr>
            <p:cNvSpPr txBox="1"/>
            <p:nvPr/>
          </p:nvSpPr>
          <p:spPr>
            <a:xfrm>
              <a:off x="2715912" y="2832370"/>
              <a:ext cx="10865032" cy="1862048"/>
            </a:xfrm>
            <a:prstGeom prst="rect">
              <a:avLst/>
            </a:prstGeom>
            <a:noFill/>
          </p:spPr>
          <p:txBody>
            <a:bodyPr wrap="square" rtlCol="0">
              <a:spAutoFit/>
            </a:bodyPr>
            <a:lstStyle/>
            <a:p>
              <a:pPr algn="ctr"/>
              <a:r>
                <a:rPr lang="en-US" sz="11500" dirty="0">
                  <a:solidFill>
                    <a:schemeClr val="bg1"/>
                  </a:solidFill>
                  <a:latin typeface="+mj-lt"/>
                </a:rPr>
                <a:t>Thorough</a:t>
              </a:r>
              <a:endParaRPr lang="en-GB" sz="11500" dirty="0">
                <a:solidFill>
                  <a:schemeClr val="bg1"/>
                </a:solidFill>
                <a:latin typeface="+mj-lt"/>
              </a:endParaRPr>
            </a:p>
          </p:txBody>
        </p:sp>
        <p:sp>
          <p:nvSpPr>
            <p:cNvPr id="8" name="TextBox 7">
              <a:extLst>
                <a:ext uri="{FF2B5EF4-FFF2-40B4-BE49-F238E27FC236}">
                  <a16:creationId xmlns:a16="http://schemas.microsoft.com/office/drawing/2014/main" id="{E73AD9E2-7A3C-4D10-A114-F378A795D574}"/>
                </a:ext>
              </a:extLst>
            </p:cNvPr>
            <p:cNvSpPr txBox="1"/>
            <p:nvPr/>
          </p:nvSpPr>
          <p:spPr>
            <a:xfrm>
              <a:off x="1950624" y="4068218"/>
              <a:ext cx="11539094" cy="1862048"/>
            </a:xfrm>
            <a:prstGeom prst="rect">
              <a:avLst/>
            </a:prstGeom>
            <a:noFill/>
          </p:spPr>
          <p:txBody>
            <a:bodyPr wrap="square" rtlCol="0">
              <a:spAutoFit/>
            </a:bodyPr>
            <a:lstStyle/>
            <a:p>
              <a:pPr algn="ctr"/>
              <a:r>
                <a:rPr lang="en-US" sz="11500" dirty="0">
                  <a:solidFill>
                    <a:schemeClr val="bg1"/>
                  </a:solidFill>
                  <a:latin typeface="+mj-lt"/>
                </a:rPr>
                <a:t>Thoughtful</a:t>
              </a:r>
              <a:endParaRPr lang="en-GB" sz="11500" dirty="0">
                <a:solidFill>
                  <a:schemeClr val="bg1"/>
                </a:solidFill>
                <a:latin typeface="+mj-lt"/>
              </a:endParaRPr>
            </a:p>
          </p:txBody>
        </p:sp>
        <p:sp>
          <p:nvSpPr>
            <p:cNvPr id="9" name="TextBox 8">
              <a:extLst>
                <a:ext uri="{FF2B5EF4-FFF2-40B4-BE49-F238E27FC236}">
                  <a16:creationId xmlns:a16="http://schemas.microsoft.com/office/drawing/2014/main" id="{6F695822-1E81-486B-BC0C-DE815760BA2C}"/>
                </a:ext>
              </a:extLst>
            </p:cNvPr>
            <p:cNvSpPr txBox="1"/>
            <p:nvPr/>
          </p:nvSpPr>
          <p:spPr>
            <a:xfrm>
              <a:off x="3059334" y="5307357"/>
              <a:ext cx="11539094" cy="1862048"/>
            </a:xfrm>
            <a:prstGeom prst="rect">
              <a:avLst/>
            </a:prstGeom>
            <a:noFill/>
          </p:spPr>
          <p:txBody>
            <a:bodyPr wrap="square" rtlCol="0">
              <a:spAutoFit/>
            </a:bodyPr>
            <a:lstStyle/>
            <a:p>
              <a:pPr algn="ctr"/>
              <a:r>
                <a:rPr lang="en-US" sz="11500" dirty="0">
                  <a:solidFill>
                    <a:schemeClr val="bg1"/>
                  </a:solidFill>
                  <a:latin typeface="+mj-lt"/>
                </a:rPr>
                <a:t>There</a:t>
              </a:r>
              <a:endParaRPr lang="en-GB" sz="11500" dirty="0">
                <a:solidFill>
                  <a:schemeClr val="bg1"/>
                </a:solidFill>
                <a:latin typeface="+mj-lt"/>
              </a:endParaRPr>
            </a:p>
          </p:txBody>
        </p:sp>
      </p:grpSp>
      <p:grpSp>
        <p:nvGrpSpPr>
          <p:cNvPr id="2" name="Group 1">
            <a:extLst>
              <a:ext uri="{FF2B5EF4-FFF2-40B4-BE49-F238E27FC236}">
                <a16:creationId xmlns:a16="http://schemas.microsoft.com/office/drawing/2014/main" id="{8F01B6F2-7311-44A4-9003-A3D7ADEFF904}"/>
              </a:ext>
            </a:extLst>
          </p:cNvPr>
          <p:cNvGrpSpPr/>
          <p:nvPr/>
        </p:nvGrpSpPr>
        <p:grpSpPr>
          <a:xfrm flipH="1">
            <a:off x="1" y="-2"/>
            <a:ext cx="12191999" cy="6858002"/>
            <a:chOff x="1" y="-2"/>
            <a:chExt cx="12191999" cy="6858002"/>
          </a:xfrm>
        </p:grpSpPr>
        <p:sp>
          <p:nvSpPr>
            <p:cNvPr id="10" name="Freeform: Shape 9" descr="Colorful pencils and books">
              <a:extLst>
                <a:ext uri="{FF2B5EF4-FFF2-40B4-BE49-F238E27FC236}">
                  <a16:creationId xmlns:a16="http://schemas.microsoft.com/office/drawing/2014/main" id="{5509A61A-9E57-4862-BA58-DFC07C0AFAF0}"/>
                </a:ext>
              </a:extLst>
            </p:cNvPr>
            <p:cNvSpPr/>
            <p:nvPr/>
          </p:nvSpPr>
          <p:spPr>
            <a:xfrm flipH="1">
              <a:off x="1" y="0"/>
              <a:ext cx="5110841" cy="6858000"/>
            </a:xfrm>
            <a:custGeom>
              <a:avLst/>
              <a:gdLst>
                <a:gd name="connsiteX0" fmla="*/ 5110841 w 5110841"/>
                <a:gd name="connsiteY0" fmla="*/ 0 h 6858000"/>
                <a:gd name="connsiteX1" fmla="*/ 1544371 w 5110841"/>
                <a:gd name="connsiteY1" fmla="*/ 0 h 6858000"/>
                <a:gd name="connsiteX2" fmla="*/ 0 w 5110841"/>
                <a:gd name="connsiteY2" fmla="*/ 6858000 h 6858000"/>
                <a:gd name="connsiteX3" fmla="*/ 5110841 w 511084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10841" h="6858000">
                  <a:moveTo>
                    <a:pt x="5110841" y="0"/>
                  </a:moveTo>
                  <a:lnTo>
                    <a:pt x="1544371" y="0"/>
                  </a:lnTo>
                  <a:lnTo>
                    <a:pt x="0" y="6858000"/>
                  </a:lnTo>
                  <a:lnTo>
                    <a:pt x="5110841" y="6858000"/>
                  </a:lnTo>
                  <a:close/>
                </a:path>
              </a:pathLst>
            </a:custGeom>
            <a:solidFill>
              <a:srgbClr val="5DBE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nvGrpSpPr>
            <p:cNvPr id="11" name="Group 10">
              <a:extLst>
                <a:ext uri="{FF2B5EF4-FFF2-40B4-BE49-F238E27FC236}">
                  <a16:creationId xmlns:a16="http://schemas.microsoft.com/office/drawing/2014/main" id="{466A459C-F12C-4FB9-8D3D-23A467207391}"/>
                </a:ext>
              </a:extLst>
            </p:cNvPr>
            <p:cNvGrpSpPr/>
            <p:nvPr/>
          </p:nvGrpSpPr>
          <p:grpSpPr>
            <a:xfrm flipV="1">
              <a:off x="2808514" y="-2"/>
              <a:ext cx="3287486" cy="6858000"/>
              <a:chOff x="2157949" y="-2"/>
              <a:chExt cx="2267094" cy="6858000"/>
            </a:xfrm>
          </p:grpSpPr>
          <p:sp>
            <p:nvSpPr>
              <p:cNvPr id="12" name="Freeform: Shape 11">
                <a:extLst>
                  <a:ext uri="{FF2B5EF4-FFF2-40B4-BE49-F238E27FC236}">
                    <a16:creationId xmlns:a16="http://schemas.microsoft.com/office/drawing/2014/main" id="{81192AB2-1C0D-4A5B-A4EA-048317FAF54C}"/>
                  </a:ext>
                </a:extLst>
              </p:cNvPr>
              <p:cNvSpPr/>
              <p:nvPr userDrawn="1"/>
            </p:nvSpPr>
            <p:spPr>
              <a:xfrm>
                <a:off x="2157949" y="-2"/>
                <a:ext cx="2267094" cy="6858000"/>
              </a:xfrm>
              <a:custGeom>
                <a:avLst/>
                <a:gdLst>
                  <a:gd name="connsiteX0" fmla="*/ 720422 w 4069949"/>
                  <a:gd name="connsiteY0" fmla="*/ 0 h 6858000"/>
                  <a:gd name="connsiteX1" fmla="*/ 4069949 w 4069949"/>
                  <a:gd name="connsiteY1" fmla="*/ 0 h 6858000"/>
                  <a:gd name="connsiteX2" fmla="*/ 3349289 w 4069949"/>
                  <a:gd name="connsiteY2" fmla="*/ 6858000 h 6858000"/>
                  <a:gd name="connsiteX3" fmla="*/ 0 w 4069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9949" h="6858000">
                    <a:moveTo>
                      <a:pt x="720422" y="0"/>
                    </a:moveTo>
                    <a:lnTo>
                      <a:pt x="4069949" y="0"/>
                    </a:lnTo>
                    <a:lnTo>
                      <a:pt x="3349289" y="6858000"/>
                    </a:lnTo>
                    <a:lnTo>
                      <a:pt x="0" y="6858000"/>
                    </a:lnTo>
                    <a:close/>
                  </a:path>
                </a:pathLst>
              </a:custGeom>
              <a:gradFill flip="none" rotWithShape="1">
                <a:gsLst>
                  <a:gs pos="20000">
                    <a:schemeClr val="tx2">
                      <a:lumMod val="50000"/>
                      <a:lumOff val="50000"/>
                      <a:alpha val="4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3" name="Freeform: Shape 12">
                <a:extLst>
                  <a:ext uri="{FF2B5EF4-FFF2-40B4-BE49-F238E27FC236}">
                    <a16:creationId xmlns:a16="http://schemas.microsoft.com/office/drawing/2014/main" id="{58F389B4-B04B-4173-8EAD-ABE639A13A95}"/>
                  </a:ext>
                </a:extLst>
              </p:cNvPr>
              <p:cNvSpPr/>
              <p:nvPr userDrawn="1"/>
            </p:nvSpPr>
            <p:spPr>
              <a:xfrm>
                <a:off x="2770087" y="-2"/>
                <a:ext cx="1019527"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3">
                      <a:alpha val="60000"/>
                    </a:schemeClr>
                  </a:gs>
                  <a:gs pos="91000">
                    <a:schemeClr val="tx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6" name="Freeform: Shape 15">
              <a:extLst>
                <a:ext uri="{FF2B5EF4-FFF2-40B4-BE49-F238E27FC236}">
                  <a16:creationId xmlns:a16="http://schemas.microsoft.com/office/drawing/2014/main" id="{0A924317-7BFF-48CD-BD1B-DF6E6AC9FFB3}"/>
                </a:ext>
              </a:extLst>
            </p:cNvPr>
            <p:cNvSpPr/>
            <p:nvPr/>
          </p:nvSpPr>
          <p:spPr>
            <a:xfrm flipH="1">
              <a:off x="3554193" y="-1"/>
              <a:ext cx="8637807" cy="6858001"/>
            </a:xfrm>
            <a:custGeom>
              <a:avLst/>
              <a:gdLst>
                <a:gd name="connsiteX0" fmla="*/ 8637807 w 8637807"/>
                <a:gd name="connsiteY0" fmla="*/ 0 h 6858001"/>
                <a:gd name="connsiteX1" fmla="*/ 0 w 8637807"/>
                <a:gd name="connsiteY1" fmla="*/ 0 h 6858001"/>
                <a:gd name="connsiteX2" fmla="*/ 0 w 8637807"/>
                <a:gd name="connsiteY2" fmla="*/ 6858001 h 6858001"/>
                <a:gd name="connsiteX3" fmla="*/ 7105592 w 863780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637807" h="6858001">
                  <a:moveTo>
                    <a:pt x="8637807" y="0"/>
                  </a:moveTo>
                  <a:lnTo>
                    <a:pt x="0" y="0"/>
                  </a:lnTo>
                  <a:lnTo>
                    <a:pt x="0" y="6858001"/>
                  </a:lnTo>
                  <a:lnTo>
                    <a:pt x="7105592" y="6858001"/>
                  </a:lnTo>
                  <a:close/>
                </a:path>
              </a:pathLst>
            </a:custGeom>
            <a:gradFill>
              <a:gsLst>
                <a:gs pos="9000">
                  <a:srgbClr val="53519E"/>
                </a:gs>
                <a:gs pos="100000">
                  <a:srgbClr val="002060">
                    <a:alpha val="47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25" name="Picture 24" descr="Logo&#10;&#10;Description automatically generated">
            <a:extLst>
              <a:ext uri="{FF2B5EF4-FFF2-40B4-BE49-F238E27FC236}">
                <a16:creationId xmlns:a16="http://schemas.microsoft.com/office/drawing/2014/main" id="{4B28CA6F-E2F2-26B3-9AC9-11368C292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970" y="2218479"/>
            <a:ext cx="4992060" cy="2421042"/>
          </a:xfrm>
          <a:prstGeom prst="rect">
            <a:avLst/>
          </a:prstGeom>
        </p:spPr>
      </p:pic>
      <p:sp>
        <p:nvSpPr>
          <p:cNvPr id="26" name="TextBox 25">
            <a:extLst>
              <a:ext uri="{FF2B5EF4-FFF2-40B4-BE49-F238E27FC236}">
                <a16:creationId xmlns:a16="http://schemas.microsoft.com/office/drawing/2014/main" id="{A2871E0E-49F3-52DB-7CFE-7B451F704B3E}"/>
              </a:ext>
            </a:extLst>
          </p:cNvPr>
          <p:cNvSpPr txBox="1"/>
          <p:nvPr/>
        </p:nvSpPr>
        <p:spPr>
          <a:xfrm flipH="1">
            <a:off x="8679115" y="6015244"/>
            <a:ext cx="3486005" cy="769441"/>
          </a:xfrm>
          <a:prstGeom prst="rect">
            <a:avLst/>
          </a:prstGeom>
          <a:noFill/>
        </p:spPr>
        <p:txBody>
          <a:bodyPr wrap="square" rtlCol="0">
            <a:spAutoFit/>
          </a:bodyPr>
          <a:lstStyle/>
          <a:p>
            <a:pPr algn="r"/>
            <a:r>
              <a:rPr lang="en-US" sz="1100" dirty="0">
                <a:solidFill>
                  <a:schemeClr val="bg1"/>
                </a:solidFill>
                <a:latin typeface="Arial" panose="020B0604020202020204" pitchFamily="34" charset="0"/>
                <a:cs typeface="Arial" panose="020B0604020202020204" pitchFamily="34" charset="0"/>
              </a:rPr>
              <a:t>Just Ask Estate Services Limited</a:t>
            </a:r>
          </a:p>
          <a:p>
            <a:pPr algn="r"/>
            <a:r>
              <a:rPr lang="en-US" sz="1100" dirty="0">
                <a:solidFill>
                  <a:schemeClr val="bg1"/>
                </a:solidFill>
                <a:latin typeface="Arial" panose="020B0604020202020204" pitchFamily="34" charset="0"/>
                <a:cs typeface="Arial" panose="020B0604020202020204" pitchFamily="34" charset="0"/>
              </a:rPr>
              <a:t>Unit 4, Wintersells Business Park, Wintersells Road,</a:t>
            </a:r>
          </a:p>
          <a:p>
            <a:pPr algn="r"/>
            <a:r>
              <a:rPr lang="en-US" sz="1100" dirty="0">
                <a:solidFill>
                  <a:schemeClr val="bg1"/>
                </a:solidFill>
                <a:latin typeface="Arial" panose="020B0604020202020204" pitchFamily="34" charset="0"/>
                <a:cs typeface="Arial" panose="020B0604020202020204" pitchFamily="34" charset="0"/>
              </a:rPr>
              <a:t>West Byfleet, Surrey KT14 7LF T: 0203 746 8500</a:t>
            </a:r>
          </a:p>
          <a:p>
            <a:pPr algn="r"/>
            <a:r>
              <a:rPr lang="en-US" sz="11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www.justaskservices.co.uk</a:t>
            </a:r>
            <a:r>
              <a:rPr lang="en-US" sz="1100" dirty="0">
                <a:solidFill>
                  <a:schemeClr val="bg1"/>
                </a:solidFill>
                <a:latin typeface="Arial" panose="020B0604020202020204" pitchFamily="34" charset="0"/>
                <a:cs typeface="Arial" panose="020B0604020202020204" pitchFamily="34" charset="0"/>
              </a:rPr>
              <a:t>  </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00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218338-B97B-2252-19A0-83875FA60504}"/>
              </a:ext>
            </a:extLst>
          </p:cNvPr>
          <p:cNvSpPr txBox="1"/>
          <p:nvPr/>
        </p:nvSpPr>
        <p:spPr>
          <a:xfrm>
            <a:off x="3378740" y="335457"/>
            <a:ext cx="1460656" cy="3154710"/>
          </a:xfrm>
          <a:prstGeom prst="rect">
            <a:avLst/>
          </a:prstGeom>
          <a:noFill/>
        </p:spPr>
        <p:txBody>
          <a:bodyPr wrap="none" rtlCol="0">
            <a:spAutoFit/>
          </a:bodyPr>
          <a:lstStyle/>
          <a:p>
            <a:r>
              <a:rPr lang="en-GB" sz="19900" b="1">
                <a:solidFill>
                  <a:srgbClr val="60BF51"/>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EB982137-8237-ABEF-09B6-FD67C2E34E5D}"/>
              </a:ext>
            </a:extLst>
          </p:cNvPr>
          <p:cNvSpPr txBox="1"/>
          <p:nvPr/>
        </p:nvSpPr>
        <p:spPr>
          <a:xfrm>
            <a:off x="4450441" y="1849177"/>
            <a:ext cx="6865259" cy="4170372"/>
          </a:xfrm>
          <a:prstGeom prst="rect">
            <a:avLst/>
          </a:prstGeom>
          <a:noFill/>
        </p:spPr>
        <p:txBody>
          <a:bodyPr wrap="square" rtlCol="0" anchor="ctr">
            <a:spAutoFit/>
          </a:bodyPr>
          <a:lstStyle/>
          <a:p>
            <a:r>
              <a:rPr lang="en-GB" sz="1200" b="1" dirty="0">
                <a:effectLst/>
                <a:latin typeface="Arial" panose="020B0604020202020204" pitchFamily="34" charset="0"/>
                <a:ea typeface="Calibri" panose="020F0502020204030204" pitchFamily="34" charset="0"/>
                <a:cs typeface="Arial" panose="020B0604020202020204" pitchFamily="34" charset="0"/>
              </a:rPr>
              <a:t>Our Environmental, Social and Governance (ESG) Strategy is deeply embedded in the way we do business and deliver services.  </a:t>
            </a:r>
            <a:r>
              <a:rPr lang="en-GB" sz="1200" dirty="0">
                <a:effectLst/>
                <a:latin typeface="Arial" panose="020B0604020202020204" pitchFamily="34" charset="0"/>
                <a:ea typeface="Calibri" panose="020F0502020204030204" pitchFamily="34" charset="0"/>
                <a:cs typeface="Arial" panose="020B0604020202020204" pitchFamily="34" charset="0"/>
              </a:rPr>
              <a:t>We care about the impact we have on our clients, our employees, the communities we serve and our environment.  As an ESG-led facilities services leader, our goal is to grow sustainably and continuously improve, acting as an exemplar for our sector by challenging ourselves to raise our performance and deliver on our promise to create Better Places, Better Lives.</a:t>
            </a:r>
          </a:p>
          <a:p>
            <a:endParaRPr lang="en-GB" sz="1200" dirty="0">
              <a:effectLst/>
              <a:latin typeface="Arial" panose="020B060402020202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cs typeface="Arial" panose="020B0604020202020204" pitchFamily="34" charset="0"/>
              </a:rPr>
              <a:t>2021 was yet again another busy year for our teams, who have worked tirelessly to navigate through what we hope to be the end of the COVID-19 pandemic.  Above and beyond their day jobs, 88% of our colleagues have signed up to volunteer in our local communities, up from 63% last year.</a:t>
            </a:r>
          </a:p>
          <a:p>
            <a:r>
              <a:rPr lang="en-GB" sz="1200" dirty="0">
                <a:effectLst/>
                <a:latin typeface="Arial" panose="020B0604020202020204" pitchFamily="34" charset="0"/>
                <a:ea typeface="Calibri" panose="020F0502020204030204" pitchFamily="34" charset="0"/>
                <a:cs typeface="Arial" panose="020B0604020202020204" pitchFamily="34" charset="0"/>
              </a:rPr>
              <a:t> </a:t>
            </a:r>
          </a:p>
          <a:p>
            <a:r>
              <a:rPr lang="en-GB" sz="1200" dirty="0">
                <a:latin typeface="Arial" panose="020B0604020202020204" pitchFamily="34" charset="0"/>
                <a:ea typeface="Calibri" panose="020F0502020204030204" pitchFamily="34" charset="0"/>
                <a:cs typeface="Arial" panose="020B0604020202020204" pitchFamily="34" charset="0"/>
              </a:rPr>
              <a:t>Over the year, w</a:t>
            </a:r>
            <a:r>
              <a:rPr lang="en-GB" sz="1200" dirty="0">
                <a:effectLst/>
                <a:latin typeface="Arial" panose="020B0604020202020204" pitchFamily="34" charset="0"/>
                <a:ea typeface="Calibri" panose="020F0502020204030204" pitchFamily="34" charset="0"/>
                <a:cs typeface="Arial" panose="020B0604020202020204" pitchFamily="34" charset="0"/>
              </a:rPr>
              <a:t>e have also donated over £35,000 to our housing association charities, an increase of £20,000 more than last year in an effort to help those most in need in these difficult times.  Furthermore, we have seen a pleasing increase in the number of social housing residents employed by Just Ask, increasing to 37% and now more than 1 in 3 of our colleagues, compared with 32% last year.</a:t>
            </a:r>
          </a:p>
          <a:p>
            <a:endParaRPr lang="en-GB" sz="1200" dirty="0">
              <a:effectLst/>
              <a:latin typeface="Arial" panose="020B060402020202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cs typeface="Arial" panose="020B0604020202020204" pitchFamily="34" charset="0"/>
              </a:rPr>
              <a:t>2022 sees Just Ask commit further to our promise of creating Better Places, Better Lives, with the creation of our new </a:t>
            </a:r>
            <a:r>
              <a:rPr lang="en-GB" sz="1200" b="1" dirty="0">
                <a:effectLst/>
                <a:latin typeface="Arial" panose="020B0604020202020204" pitchFamily="34" charset="0"/>
                <a:ea typeface="Calibri" panose="020F0502020204030204" pitchFamily="34" charset="0"/>
                <a:cs typeface="Arial" panose="020B0604020202020204" pitchFamily="34" charset="0"/>
              </a:rPr>
              <a:t>2023 ESG Strategy </a:t>
            </a:r>
            <a:r>
              <a:rPr lang="en-GB" sz="1200" dirty="0">
                <a:effectLst/>
                <a:latin typeface="Arial" panose="020B0604020202020204" pitchFamily="34" charset="0"/>
                <a:ea typeface="Calibri" panose="020F0502020204030204" pitchFamily="34" charset="0"/>
                <a:cs typeface="Arial" panose="020B0604020202020204" pitchFamily="34" charset="0"/>
              </a:rPr>
              <a:t>that will continue to focus our ESG efforts and actions over the next 12 months, the detail of which can be found later in this presentation.</a:t>
            </a:r>
          </a:p>
          <a:p>
            <a:pPr>
              <a:spcAft>
                <a:spcPts val="600"/>
              </a:spcAft>
            </a:pPr>
            <a:endParaRPr lang="en-US" sz="500" dirty="0">
              <a:latin typeface="Arial" panose="020B0604020202020204" pitchFamily="34" charset="0"/>
              <a:cs typeface="Arial" panose="020B0604020202020204" pitchFamily="34" charset="0"/>
            </a:endParaRPr>
          </a:p>
          <a:p>
            <a:pPr algn="r">
              <a:spcAft>
                <a:spcPts val="600"/>
              </a:spcAft>
            </a:pPr>
            <a:r>
              <a:rPr lang="en-US" sz="1200" b="1" dirty="0">
                <a:solidFill>
                  <a:srgbClr val="53519E"/>
                </a:solidFill>
                <a:latin typeface="Arial" panose="020B0604020202020204" pitchFamily="34" charset="0"/>
                <a:cs typeface="Arial" panose="020B0604020202020204" pitchFamily="34" charset="0"/>
              </a:rPr>
              <a:t>Mark Little, CEO</a:t>
            </a:r>
          </a:p>
        </p:txBody>
      </p:sp>
      <p:pic>
        <p:nvPicPr>
          <p:cNvPr id="9" name="Picture 8" descr="Logo&#10;&#10;Description automatically generated with low confidence">
            <a:extLst>
              <a:ext uri="{FF2B5EF4-FFF2-40B4-BE49-F238E27FC236}">
                <a16:creationId xmlns:a16="http://schemas.microsoft.com/office/drawing/2014/main" id="{0490D169-D474-B146-1418-091919A34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954" y="204139"/>
            <a:ext cx="1854788" cy="943624"/>
          </a:xfrm>
          <a:prstGeom prst="rect">
            <a:avLst/>
          </a:prstGeom>
        </p:spPr>
      </p:pic>
      <p:sp>
        <p:nvSpPr>
          <p:cNvPr id="15" name="Text Placeholder 3">
            <a:extLst>
              <a:ext uri="{FF2B5EF4-FFF2-40B4-BE49-F238E27FC236}">
                <a16:creationId xmlns:a16="http://schemas.microsoft.com/office/drawing/2014/main" id="{6FDA10BA-AD95-6944-56B2-346C848D28ED}"/>
              </a:ext>
            </a:extLst>
          </p:cNvPr>
          <p:cNvSpPr txBox="1">
            <a:spLocks/>
          </p:cNvSpPr>
          <p:nvPr/>
        </p:nvSpPr>
        <p:spPr>
          <a:xfrm>
            <a:off x="572789" y="361397"/>
            <a:ext cx="9630753" cy="387798"/>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2800" kern="1200" dirty="0" smtClean="0">
                <a:solidFill>
                  <a:srgbClr val="53519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from our CEO</a:t>
            </a:r>
          </a:p>
        </p:txBody>
      </p:sp>
      <p:pic>
        <p:nvPicPr>
          <p:cNvPr id="5" name="Picture Placeholder 17">
            <a:extLst>
              <a:ext uri="{FF2B5EF4-FFF2-40B4-BE49-F238E27FC236}">
                <a16:creationId xmlns:a16="http://schemas.microsoft.com/office/drawing/2014/main" id="{C1711393-18EE-4E6D-9187-55A0850900A4}"/>
              </a:ext>
            </a:extLst>
          </p:cNvPr>
          <p:cNvPicPr>
            <a:picLocks noChangeAspect="1"/>
          </p:cNvPicPr>
          <p:nvPr/>
        </p:nvPicPr>
        <p:blipFill rotWithShape="1">
          <a:blip r:embed="rId3">
            <a:lum bright="20000"/>
          </a:blip>
          <a:srcRect l="610" t="3082" r="1536" b="13123"/>
          <a:stretch/>
        </p:blipFill>
        <p:spPr>
          <a:xfrm>
            <a:off x="655474" y="1776627"/>
            <a:ext cx="3215036" cy="3195011"/>
          </a:xfrm>
          <a:prstGeom prst="ellipse">
            <a:avLst/>
          </a:prstGeom>
          <a:solidFill>
            <a:schemeClr val="bg1"/>
          </a:solidFill>
          <a:ln w="76200">
            <a:solidFill>
              <a:srgbClr val="53519E"/>
            </a:solidFill>
          </a:ln>
          <a:effectLst>
            <a:outerShdw blurRad="263979" algn="ctr" rotWithShape="0">
              <a:prstClr val="black">
                <a:alpha val="35000"/>
              </a:prstClr>
            </a:outerShdw>
          </a:effectLst>
        </p:spPr>
      </p:pic>
    </p:spTree>
    <p:extLst>
      <p:ext uri="{BB962C8B-B14F-4D97-AF65-F5344CB8AC3E}">
        <p14:creationId xmlns:p14="http://schemas.microsoft.com/office/powerpoint/2010/main" val="3864563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4B2328-3E0D-B3A5-5ECB-5D22E327D2BA}"/>
              </a:ext>
            </a:extLst>
          </p:cNvPr>
          <p:cNvSpPr>
            <a:spLocks noGrp="1"/>
          </p:cNvSpPr>
          <p:nvPr>
            <p:ph type="body" sz="quarter" idx="10"/>
          </p:nvPr>
        </p:nvSpPr>
        <p:spPr>
          <a:xfrm>
            <a:off x="572789" y="203937"/>
            <a:ext cx="9630753" cy="387798"/>
          </a:xfrm>
        </p:spPr>
        <p:txBody>
          <a:bodyPr/>
          <a:lstStyle/>
          <a:p>
            <a:r>
              <a:rPr lang="en-US" dirty="0"/>
              <a:t>Sustainable opportunities for the communities we impact</a:t>
            </a:r>
            <a:endParaRPr lang="en-GB" dirty="0"/>
          </a:p>
        </p:txBody>
      </p:sp>
      <p:sp>
        <p:nvSpPr>
          <p:cNvPr id="33" name="Rectangle: Rounded Corners 32">
            <a:extLst>
              <a:ext uri="{FF2B5EF4-FFF2-40B4-BE49-F238E27FC236}">
                <a16:creationId xmlns:a16="http://schemas.microsoft.com/office/drawing/2014/main" id="{D3CF488E-55D6-404E-856D-516B9834881E}"/>
              </a:ext>
            </a:extLst>
          </p:cNvPr>
          <p:cNvSpPr/>
          <p:nvPr/>
        </p:nvSpPr>
        <p:spPr>
          <a:xfrm>
            <a:off x="8419537" y="2658840"/>
            <a:ext cx="1747578" cy="3890092"/>
          </a:xfrm>
          <a:prstGeom prst="roundRect">
            <a:avLst>
              <a:gd name="adj" fmla="val 14341"/>
            </a:avLst>
          </a:prstGeom>
          <a:solidFill>
            <a:schemeClr val="bg1"/>
          </a:solidFill>
          <a:ln>
            <a:noFill/>
          </a:ln>
          <a:effectLst>
            <a:outerShdw blurRad="127000" dist="1270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34" name="Rectangle: Rounded Corners 33">
            <a:extLst>
              <a:ext uri="{FF2B5EF4-FFF2-40B4-BE49-F238E27FC236}">
                <a16:creationId xmlns:a16="http://schemas.microsoft.com/office/drawing/2014/main" id="{3FB71E54-756F-41CE-9C31-4A25C08A2A83}"/>
              </a:ext>
            </a:extLst>
          </p:cNvPr>
          <p:cNvSpPr/>
          <p:nvPr/>
        </p:nvSpPr>
        <p:spPr>
          <a:xfrm>
            <a:off x="8383111" y="3611441"/>
            <a:ext cx="1820432" cy="2991822"/>
          </a:xfrm>
          <a:prstGeom prst="roundRect">
            <a:avLst>
              <a:gd name="adj" fmla="val 14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92000" rIns="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Take urgent action to combat climate change</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Stakeholders' development agenda.</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 Just ask supports an ambitious climate driven goal to be zero net carbon by 2050</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Working in partnership for environmental stainability </a:t>
            </a:r>
          </a:p>
        </p:txBody>
      </p:sp>
      <p:sp>
        <p:nvSpPr>
          <p:cNvPr id="35" name="Rectangle: Rounded Corners 34">
            <a:extLst>
              <a:ext uri="{FF2B5EF4-FFF2-40B4-BE49-F238E27FC236}">
                <a16:creationId xmlns:a16="http://schemas.microsoft.com/office/drawing/2014/main" id="{71E450E7-93CE-49B8-B172-DB254A988B87}"/>
              </a:ext>
            </a:extLst>
          </p:cNvPr>
          <p:cNvSpPr/>
          <p:nvPr/>
        </p:nvSpPr>
        <p:spPr>
          <a:xfrm>
            <a:off x="8383111" y="2604509"/>
            <a:ext cx="1820432" cy="100693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36" name="Speech Bubble: Rectangle with Corners Rounded 35">
            <a:extLst>
              <a:ext uri="{FF2B5EF4-FFF2-40B4-BE49-F238E27FC236}">
                <a16:creationId xmlns:a16="http://schemas.microsoft.com/office/drawing/2014/main" id="{E2CD038C-6C85-4883-859C-0CB1A741A75B}"/>
              </a:ext>
            </a:extLst>
          </p:cNvPr>
          <p:cNvSpPr/>
          <p:nvPr/>
        </p:nvSpPr>
        <p:spPr>
          <a:xfrm>
            <a:off x="8383111" y="3220260"/>
            <a:ext cx="1820432" cy="1006932"/>
          </a:xfrm>
          <a:prstGeom prst="wedgeRoundRectCallout">
            <a:avLst>
              <a:gd name="adj1" fmla="val 9969"/>
              <a:gd name="adj2" fmla="val 75042"/>
              <a:gd name="adj3" fmla="val 16667"/>
            </a:avLst>
          </a:prstGeom>
          <a:solidFill>
            <a:srgbClr val="60BF5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700" b="1" dirty="0">
                <a:solidFill>
                  <a:schemeClr val="tx1">
                    <a:lumMod val="85000"/>
                    <a:lumOff val="15000"/>
                  </a:schemeClr>
                </a:solidFill>
                <a:latin typeface="Arial" panose="020B0604020202020204" pitchFamily="34" charset="0"/>
                <a:cs typeface="Arial" panose="020B0604020202020204" pitchFamily="34" charset="0"/>
              </a:rPr>
              <a:t>Environment</a:t>
            </a:r>
          </a:p>
        </p:txBody>
      </p:sp>
      <p:sp>
        <p:nvSpPr>
          <p:cNvPr id="28" name="Rectangle: Rounded Corners 27">
            <a:extLst>
              <a:ext uri="{FF2B5EF4-FFF2-40B4-BE49-F238E27FC236}">
                <a16:creationId xmlns:a16="http://schemas.microsoft.com/office/drawing/2014/main" id="{31F2D087-640B-4BA6-AE83-896F731314E3}"/>
              </a:ext>
            </a:extLst>
          </p:cNvPr>
          <p:cNvSpPr/>
          <p:nvPr/>
        </p:nvSpPr>
        <p:spPr>
          <a:xfrm>
            <a:off x="6290102" y="2658840"/>
            <a:ext cx="1747578" cy="3890092"/>
          </a:xfrm>
          <a:prstGeom prst="roundRect">
            <a:avLst>
              <a:gd name="adj" fmla="val 14341"/>
            </a:avLst>
          </a:prstGeom>
          <a:solidFill>
            <a:schemeClr val="bg1"/>
          </a:solidFill>
          <a:ln>
            <a:noFill/>
          </a:ln>
          <a:effectLst>
            <a:outerShdw blurRad="127000" dist="1270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29" name="Rectangle: Rounded Corners 28">
            <a:extLst>
              <a:ext uri="{FF2B5EF4-FFF2-40B4-BE49-F238E27FC236}">
                <a16:creationId xmlns:a16="http://schemas.microsoft.com/office/drawing/2014/main" id="{E810B23C-3490-4354-B944-61AC0ADC19DC}"/>
              </a:ext>
            </a:extLst>
          </p:cNvPr>
          <p:cNvSpPr/>
          <p:nvPr/>
        </p:nvSpPr>
        <p:spPr>
          <a:xfrm>
            <a:off x="6253676" y="3611441"/>
            <a:ext cx="1820432" cy="2991822"/>
          </a:xfrm>
          <a:prstGeom prst="roundRect">
            <a:avLst>
              <a:gd name="adj" fmla="val 14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92000" rIns="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Ensuring safe, resilient and sustainable community’s</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Outstanding environmental provisions for green spaces.</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Actively employing within the community</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Empowering customers with local forums</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Promoting sustainable solutions to improve living environments </a:t>
            </a:r>
          </a:p>
        </p:txBody>
      </p:sp>
      <p:sp>
        <p:nvSpPr>
          <p:cNvPr id="30" name="Rectangle: Rounded Corners 29">
            <a:extLst>
              <a:ext uri="{FF2B5EF4-FFF2-40B4-BE49-F238E27FC236}">
                <a16:creationId xmlns:a16="http://schemas.microsoft.com/office/drawing/2014/main" id="{3D210DDA-2D31-4460-87D3-FF065EC85773}"/>
              </a:ext>
            </a:extLst>
          </p:cNvPr>
          <p:cNvSpPr/>
          <p:nvPr/>
        </p:nvSpPr>
        <p:spPr>
          <a:xfrm>
            <a:off x="6253676" y="2604509"/>
            <a:ext cx="1820432" cy="1006932"/>
          </a:xfrm>
          <a:prstGeom prst="roundRect">
            <a:avLst/>
          </a:prstGeom>
          <a:solidFill>
            <a:srgbClr val="E06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31" name="Speech Bubble: Rectangle with Corners Rounded 30">
            <a:extLst>
              <a:ext uri="{FF2B5EF4-FFF2-40B4-BE49-F238E27FC236}">
                <a16:creationId xmlns:a16="http://schemas.microsoft.com/office/drawing/2014/main" id="{2E85EA6E-8854-46F1-B632-5634AD1D93EA}"/>
              </a:ext>
            </a:extLst>
          </p:cNvPr>
          <p:cNvSpPr/>
          <p:nvPr/>
        </p:nvSpPr>
        <p:spPr>
          <a:xfrm>
            <a:off x="6253676" y="3220260"/>
            <a:ext cx="1820432" cy="1006932"/>
          </a:xfrm>
          <a:prstGeom prst="wedgeRoundRectCallout">
            <a:avLst>
              <a:gd name="adj1" fmla="val 116"/>
              <a:gd name="adj2" fmla="val 75157"/>
              <a:gd name="adj3" fmla="val 16667"/>
            </a:avLst>
          </a:prstGeom>
          <a:solidFill>
            <a:srgbClr val="AF268D"/>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700" b="1" dirty="0">
                <a:latin typeface="Arial" panose="020B0604020202020204" pitchFamily="34" charset="0"/>
                <a:cs typeface="Arial" panose="020B0604020202020204" pitchFamily="34" charset="0"/>
              </a:rPr>
              <a:t>Communities</a:t>
            </a:r>
          </a:p>
        </p:txBody>
      </p:sp>
      <p:sp>
        <p:nvSpPr>
          <p:cNvPr id="19" name="Rectangle: Rounded Corners 18">
            <a:extLst>
              <a:ext uri="{FF2B5EF4-FFF2-40B4-BE49-F238E27FC236}">
                <a16:creationId xmlns:a16="http://schemas.microsoft.com/office/drawing/2014/main" id="{C7665728-4164-452B-AC8A-F8BC2BA025EB}"/>
              </a:ext>
            </a:extLst>
          </p:cNvPr>
          <p:cNvSpPr/>
          <p:nvPr/>
        </p:nvSpPr>
        <p:spPr>
          <a:xfrm>
            <a:off x="4160667" y="2658840"/>
            <a:ext cx="1747578" cy="3890092"/>
          </a:xfrm>
          <a:prstGeom prst="roundRect">
            <a:avLst>
              <a:gd name="adj" fmla="val 14341"/>
            </a:avLst>
          </a:prstGeom>
          <a:solidFill>
            <a:schemeClr val="bg1"/>
          </a:solidFill>
          <a:ln>
            <a:noFill/>
          </a:ln>
          <a:effectLst>
            <a:outerShdw blurRad="127000" dist="1270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20" name="Rectangle: Rounded Corners 19">
            <a:extLst>
              <a:ext uri="{FF2B5EF4-FFF2-40B4-BE49-F238E27FC236}">
                <a16:creationId xmlns:a16="http://schemas.microsoft.com/office/drawing/2014/main" id="{FCD4558F-1CBB-49BA-801C-5FA1E3263BD3}"/>
              </a:ext>
            </a:extLst>
          </p:cNvPr>
          <p:cNvSpPr/>
          <p:nvPr/>
        </p:nvSpPr>
        <p:spPr>
          <a:xfrm>
            <a:off x="4124241" y="3611441"/>
            <a:ext cx="1820432" cy="2991822"/>
          </a:xfrm>
          <a:prstGeom prst="roundRect">
            <a:avLst>
              <a:gd name="adj" fmla="val 14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92000" rIns="0" bIns="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Employee wellbeing, health and safety </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Gender Equality </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Stainable training solutions </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Full productive employment and decent work for all </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Trust between employee and management</a:t>
            </a:r>
          </a:p>
        </p:txBody>
      </p:sp>
      <p:sp>
        <p:nvSpPr>
          <p:cNvPr id="21" name="Rectangle: Rounded Corners 20">
            <a:extLst>
              <a:ext uri="{FF2B5EF4-FFF2-40B4-BE49-F238E27FC236}">
                <a16:creationId xmlns:a16="http://schemas.microsoft.com/office/drawing/2014/main" id="{536FD722-0042-4BD2-812D-FDCD2685D47C}"/>
              </a:ext>
            </a:extLst>
          </p:cNvPr>
          <p:cNvSpPr/>
          <p:nvPr/>
        </p:nvSpPr>
        <p:spPr>
          <a:xfrm>
            <a:off x="4124241" y="2604509"/>
            <a:ext cx="1820432" cy="100693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22" name="Speech Bubble: Rectangle with Corners Rounded 21">
            <a:extLst>
              <a:ext uri="{FF2B5EF4-FFF2-40B4-BE49-F238E27FC236}">
                <a16:creationId xmlns:a16="http://schemas.microsoft.com/office/drawing/2014/main" id="{250ECAE9-24D6-4F42-96BE-7E2511FD6FEF}"/>
              </a:ext>
            </a:extLst>
          </p:cNvPr>
          <p:cNvSpPr/>
          <p:nvPr/>
        </p:nvSpPr>
        <p:spPr>
          <a:xfrm>
            <a:off x="4124241" y="3220260"/>
            <a:ext cx="1820432" cy="1006932"/>
          </a:xfrm>
          <a:prstGeom prst="wedgeRoundRectCallout">
            <a:avLst>
              <a:gd name="adj1" fmla="val -106"/>
              <a:gd name="adj2" fmla="val 75215"/>
              <a:gd name="adj3" fmla="val 16667"/>
            </a:avLst>
          </a:prstGeom>
          <a:gradFill flip="none" rotWithShape="1">
            <a:gsLst>
              <a:gs pos="0">
                <a:schemeClr val="accent3">
                  <a:lumMod val="50000"/>
                </a:schemeClr>
              </a:gs>
              <a:gs pos="100000">
                <a:schemeClr val="accent3">
                  <a:lumMod val="7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700" b="1" dirty="0">
                <a:latin typeface="Arial" panose="020B0604020202020204" pitchFamily="34" charset="0"/>
                <a:cs typeface="Arial" panose="020B0604020202020204" pitchFamily="34" charset="0"/>
              </a:rPr>
              <a:t>Employees </a:t>
            </a:r>
          </a:p>
        </p:txBody>
      </p:sp>
      <p:sp>
        <p:nvSpPr>
          <p:cNvPr id="9" name="Rectangle: Rounded Corners 8">
            <a:extLst>
              <a:ext uri="{FF2B5EF4-FFF2-40B4-BE49-F238E27FC236}">
                <a16:creationId xmlns:a16="http://schemas.microsoft.com/office/drawing/2014/main" id="{2355A130-800C-4C7C-A84F-C2970375456E}"/>
              </a:ext>
            </a:extLst>
          </p:cNvPr>
          <p:cNvSpPr/>
          <p:nvPr/>
        </p:nvSpPr>
        <p:spPr>
          <a:xfrm>
            <a:off x="2031232" y="2658840"/>
            <a:ext cx="1747578" cy="3890092"/>
          </a:xfrm>
          <a:prstGeom prst="roundRect">
            <a:avLst>
              <a:gd name="adj" fmla="val 14341"/>
            </a:avLst>
          </a:prstGeom>
          <a:solidFill>
            <a:schemeClr val="bg1"/>
          </a:solidFill>
          <a:ln>
            <a:noFill/>
          </a:ln>
          <a:effectLst>
            <a:outerShdw blurRad="127000" dist="1270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0" name="Rectangle: Rounded Corners 9">
            <a:extLst>
              <a:ext uri="{FF2B5EF4-FFF2-40B4-BE49-F238E27FC236}">
                <a16:creationId xmlns:a16="http://schemas.microsoft.com/office/drawing/2014/main" id="{2F8941D7-5D14-481A-BF1E-DAD1922485D3}"/>
              </a:ext>
            </a:extLst>
          </p:cNvPr>
          <p:cNvSpPr/>
          <p:nvPr/>
        </p:nvSpPr>
        <p:spPr>
          <a:xfrm>
            <a:off x="1994806" y="3611441"/>
            <a:ext cx="1820432" cy="2991822"/>
          </a:xfrm>
          <a:prstGeom prst="roundRect">
            <a:avLst>
              <a:gd name="adj" fmla="val 14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92000" rIns="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Support economic recovery</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Social impact delivery</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Diversity and equal rights</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Customers rights and satisfaction</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Stakeholder engagement</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Economic value creation</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Human rights </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Business and ethnic compliance</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Corporate governance </a:t>
            </a:r>
          </a:p>
        </p:txBody>
      </p:sp>
      <p:sp>
        <p:nvSpPr>
          <p:cNvPr id="11" name="Rectangle: Rounded Corners 10">
            <a:extLst>
              <a:ext uri="{FF2B5EF4-FFF2-40B4-BE49-F238E27FC236}">
                <a16:creationId xmlns:a16="http://schemas.microsoft.com/office/drawing/2014/main" id="{105EB06E-7B05-4FFB-89B8-38B2B17ECFE3}"/>
              </a:ext>
            </a:extLst>
          </p:cNvPr>
          <p:cNvSpPr/>
          <p:nvPr/>
        </p:nvSpPr>
        <p:spPr>
          <a:xfrm>
            <a:off x="1994806" y="2604509"/>
            <a:ext cx="1820432" cy="1006932"/>
          </a:xfrm>
          <a:prstGeom prst="roundRect">
            <a:avLst/>
          </a:prstGeom>
          <a:solidFill>
            <a:srgbClr val="7D7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2" name="Speech Bubble: Rectangle with Corners Rounded 11">
            <a:extLst>
              <a:ext uri="{FF2B5EF4-FFF2-40B4-BE49-F238E27FC236}">
                <a16:creationId xmlns:a16="http://schemas.microsoft.com/office/drawing/2014/main" id="{B3B22407-F11D-4197-A6D2-891B0C3E71CF}"/>
              </a:ext>
            </a:extLst>
          </p:cNvPr>
          <p:cNvSpPr/>
          <p:nvPr/>
        </p:nvSpPr>
        <p:spPr>
          <a:xfrm>
            <a:off x="1994806" y="3220260"/>
            <a:ext cx="1820432" cy="1006932"/>
          </a:xfrm>
          <a:prstGeom prst="wedgeRoundRectCallout">
            <a:avLst>
              <a:gd name="adj1" fmla="val -9885"/>
              <a:gd name="adj2" fmla="val 75023"/>
              <a:gd name="adj3" fmla="val 16667"/>
            </a:avLst>
          </a:prstGeom>
          <a:solidFill>
            <a:srgbClr val="53519E"/>
          </a:solidFill>
          <a:ln>
            <a:noFill/>
          </a:ln>
        </p:spPr>
        <p:style>
          <a:lnRef idx="0">
            <a:scrgbClr r="0" g="0" b="0"/>
          </a:lnRef>
          <a:fillRef idx="0">
            <a:scrgbClr r="0" g="0" b="0"/>
          </a:fillRef>
          <a:effectRef idx="0">
            <a:scrgbClr r="0" g="0" b="0"/>
          </a:effectRef>
          <a:fontRef idx="minor">
            <a:schemeClr val="lt1"/>
          </a:fontRef>
        </p:style>
        <p:txBody>
          <a:bodyPr l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700" b="1" dirty="0">
                <a:latin typeface="Arial" panose="020B0604020202020204" pitchFamily="34" charset="0"/>
                <a:cs typeface="Arial" panose="020B0604020202020204" pitchFamily="34" charset="0"/>
              </a:rPr>
              <a:t>Responsibilities</a:t>
            </a:r>
          </a:p>
        </p:txBody>
      </p:sp>
      <p:sp>
        <p:nvSpPr>
          <p:cNvPr id="44" name="TextBox 43">
            <a:extLst>
              <a:ext uri="{FF2B5EF4-FFF2-40B4-BE49-F238E27FC236}">
                <a16:creationId xmlns:a16="http://schemas.microsoft.com/office/drawing/2014/main" id="{FDA5A875-F1B9-5773-FD4A-80D44D785885}"/>
              </a:ext>
            </a:extLst>
          </p:cNvPr>
          <p:cNvSpPr txBox="1"/>
          <p:nvPr/>
        </p:nvSpPr>
        <p:spPr>
          <a:xfrm>
            <a:off x="498398" y="836613"/>
            <a:ext cx="9324294" cy="1677382"/>
          </a:xfrm>
          <a:prstGeom prst="rect">
            <a:avLst/>
          </a:prstGeom>
          <a:noFill/>
        </p:spPr>
        <p:txBody>
          <a:bodyPr wrap="square" rtlCol="0" anchor="ctr">
            <a:spAutoFit/>
          </a:bodyPr>
          <a:lstStyle/>
          <a:p>
            <a:pPr>
              <a:spcAft>
                <a:spcPts val="600"/>
              </a:spcAft>
            </a:pPr>
            <a:r>
              <a:rPr lang="en-US" sz="1400" dirty="0">
                <a:latin typeface="Arial" panose="020B0604020202020204" pitchFamily="34" charset="0"/>
                <a:cs typeface="Arial" panose="020B0604020202020204" pitchFamily="34" charset="0"/>
              </a:rPr>
              <a:t>We believe in creating safe and sustainable communities through our social purpose, which is grounded in the Just Ask family ethos. Boosting the economy,  improving the lives of our customers, and helping people fulfil their potential and contribute to their community. This approach is critical to delivering our vision of making a positive difference to people’s lives thought stainability, meeting the demands of our customers and communities, while pushing ourselves to deliver long lasting stainable goals by meeting our social and environmental challenges.</a:t>
            </a:r>
          </a:p>
          <a:p>
            <a:pPr>
              <a:spcAft>
                <a:spcPts val="600"/>
              </a:spcAft>
            </a:pPr>
            <a:r>
              <a:rPr lang="en-US" sz="1400" dirty="0">
                <a:latin typeface="Arial" panose="020B0604020202020204" pitchFamily="34" charset="0"/>
                <a:cs typeface="Arial" panose="020B0604020202020204" pitchFamily="34" charset="0"/>
              </a:rPr>
              <a:t>In the following pages we will outline the results of the actions we have taken to look after our Just Ask family, the communities we work with and keeping our planet sustainable. </a:t>
            </a:r>
          </a:p>
        </p:txBody>
      </p:sp>
      <p:sp>
        <p:nvSpPr>
          <p:cNvPr id="45" name="Rectangle 44">
            <a:extLst>
              <a:ext uri="{FF2B5EF4-FFF2-40B4-BE49-F238E27FC236}">
                <a16:creationId xmlns:a16="http://schemas.microsoft.com/office/drawing/2014/main" id="{BBC70D85-DA2F-F8B2-1358-CA52F4B0392F}"/>
              </a:ext>
            </a:extLst>
          </p:cNvPr>
          <p:cNvSpPr/>
          <p:nvPr/>
        </p:nvSpPr>
        <p:spPr>
          <a:xfrm>
            <a:off x="7442200" y="-607954"/>
            <a:ext cx="493880" cy="493880"/>
          </a:xfrm>
          <a:prstGeom prst="rect">
            <a:avLst/>
          </a:prstGeom>
          <a:solidFill>
            <a:srgbClr val="53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7C3F0A77-5FAF-1226-37F4-6AA54FFFE57C}"/>
              </a:ext>
            </a:extLst>
          </p:cNvPr>
          <p:cNvSpPr/>
          <p:nvPr/>
        </p:nvSpPr>
        <p:spPr>
          <a:xfrm>
            <a:off x="8037680" y="-607954"/>
            <a:ext cx="493880" cy="493880"/>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E286EE8-30C5-7174-1CC5-548F171CA896}"/>
              </a:ext>
            </a:extLst>
          </p:cNvPr>
          <p:cNvSpPr/>
          <p:nvPr/>
        </p:nvSpPr>
        <p:spPr>
          <a:xfrm>
            <a:off x="8633160" y="-607954"/>
            <a:ext cx="493880" cy="493880"/>
          </a:xfrm>
          <a:prstGeom prst="rect">
            <a:avLst/>
          </a:prstGeom>
          <a:solidFill>
            <a:srgbClr val="AF2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976B00E8-6B5B-5424-09A9-4A4E9553E0BC}"/>
              </a:ext>
            </a:extLst>
          </p:cNvPr>
          <p:cNvSpPr/>
          <p:nvPr/>
        </p:nvSpPr>
        <p:spPr>
          <a:xfrm>
            <a:off x="9228640" y="-607954"/>
            <a:ext cx="493880" cy="493880"/>
          </a:xfrm>
          <a:prstGeom prst="rect">
            <a:avLst/>
          </a:prstGeom>
          <a:solidFill>
            <a:srgbClr val="60B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278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FC22C07-5EBF-A31F-1AA7-1473FF451118}"/>
              </a:ext>
            </a:extLst>
          </p:cNvPr>
          <p:cNvGrpSpPr/>
          <p:nvPr/>
        </p:nvGrpSpPr>
        <p:grpSpPr>
          <a:xfrm>
            <a:off x="550863" y="1654330"/>
            <a:ext cx="1820432" cy="3998754"/>
            <a:chOff x="4124241" y="2604509"/>
            <a:chExt cx="1820432" cy="3998754"/>
          </a:xfrm>
        </p:grpSpPr>
        <p:sp>
          <p:nvSpPr>
            <p:cNvPr id="7" name="Rectangle: Rounded Corners 6">
              <a:extLst>
                <a:ext uri="{FF2B5EF4-FFF2-40B4-BE49-F238E27FC236}">
                  <a16:creationId xmlns:a16="http://schemas.microsoft.com/office/drawing/2014/main" id="{720C0A6C-75B9-18F0-7AC4-FD20CB78C55A}"/>
                </a:ext>
              </a:extLst>
            </p:cNvPr>
            <p:cNvSpPr/>
            <p:nvPr/>
          </p:nvSpPr>
          <p:spPr>
            <a:xfrm>
              <a:off x="4160667" y="2658840"/>
              <a:ext cx="1747578" cy="3890092"/>
            </a:xfrm>
            <a:prstGeom prst="roundRect">
              <a:avLst>
                <a:gd name="adj" fmla="val 14341"/>
              </a:avLst>
            </a:prstGeom>
            <a:solidFill>
              <a:schemeClr val="bg1"/>
            </a:solidFill>
            <a:ln>
              <a:noFill/>
            </a:ln>
            <a:effectLst>
              <a:outerShdw blurRad="127000" dist="1270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8" name="Rectangle: Rounded Corners 7">
              <a:extLst>
                <a:ext uri="{FF2B5EF4-FFF2-40B4-BE49-F238E27FC236}">
                  <a16:creationId xmlns:a16="http://schemas.microsoft.com/office/drawing/2014/main" id="{C271DCF6-2E68-B302-84E2-07077BAF2B37}"/>
                </a:ext>
              </a:extLst>
            </p:cNvPr>
            <p:cNvSpPr/>
            <p:nvPr/>
          </p:nvSpPr>
          <p:spPr>
            <a:xfrm>
              <a:off x="4124241" y="3611441"/>
              <a:ext cx="1820432" cy="2991822"/>
            </a:xfrm>
            <a:prstGeom prst="roundRect">
              <a:avLst>
                <a:gd name="adj" fmla="val 14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92000" rIns="0" bIns="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dirty="0">
                  <a:solidFill>
                    <a:schemeClr val="tx1">
                      <a:lumMod val="50000"/>
                      <a:lumOff val="50000"/>
                    </a:schemeClr>
                  </a:solidFill>
                  <a:latin typeface="Arial" panose="020B0604020202020204" pitchFamily="34" charset="0"/>
                  <a:cs typeface="Arial" panose="020B0604020202020204" pitchFamily="34" charset="0"/>
                </a:rPr>
                <a:t>140 Courses available on our E-learning platform, with 3 more being added every month</a:t>
              </a:r>
              <a:endParaRPr lang="en-GB" sz="1050" dirty="0">
                <a:solidFill>
                  <a:schemeClr val="tx1">
                    <a:lumMod val="50000"/>
                    <a:lumOff val="50000"/>
                  </a:schemeClr>
                </a:solidFill>
                <a:latin typeface="Arial" panose="020B0604020202020204" pitchFamily="34" charset="0"/>
                <a:cs typeface="Arial" panose="020B0604020202020204" pitchFamily="34" charset="0"/>
              </a:endParaRPr>
            </a:p>
            <a:p>
              <a:endParaRPr lang="en-GB" sz="1050" i="1"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F144C06D-05E4-4C9B-3D50-800AC0334D6B}"/>
                </a:ext>
              </a:extLst>
            </p:cNvPr>
            <p:cNvSpPr/>
            <p:nvPr/>
          </p:nvSpPr>
          <p:spPr>
            <a:xfrm>
              <a:off x="4124241" y="2604509"/>
              <a:ext cx="1820432" cy="100693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0" name="Speech Bubble: Rectangle with Corners Rounded 9">
              <a:extLst>
                <a:ext uri="{FF2B5EF4-FFF2-40B4-BE49-F238E27FC236}">
                  <a16:creationId xmlns:a16="http://schemas.microsoft.com/office/drawing/2014/main" id="{43A1B5B9-7FDC-EEA2-22EF-8B21D1508BF4}"/>
                </a:ext>
              </a:extLst>
            </p:cNvPr>
            <p:cNvSpPr/>
            <p:nvPr/>
          </p:nvSpPr>
          <p:spPr>
            <a:xfrm>
              <a:off x="4124241" y="3220260"/>
              <a:ext cx="1820432" cy="1006932"/>
            </a:xfrm>
            <a:prstGeom prst="wedgeRoundRectCallout">
              <a:avLst>
                <a:gd name="adj1" fmla="val -106"/>
                <a:gd name="adj2" fmla="val 75215"/>
                <a:gd name="adj3" fmla="val 16667"/>
              </a:avLst>
            </a:prstGeom>
            <a:gradFill flip="none" rotWithShape="1">
              <a:gsLst>
                <a:gs pos="0">
                  <a:schemeClr val="accent3">
                    <a:lumMod val="50000"/>
                  </a:schemeClr>
                </a:gs>
                <a:gs pos="100000">
                  <a:schemeClr val="accent3">
                    <a:lumMod val="7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700" b="1" dirty="0">
                  <a:latin typeface="Arial" panose="020B0604020202020204" pitchFamily="34" charset="0"/>
                  <a:cs typeface="Arial" panose="020B0604020202020204" pitchFamily="34" charset="0"/>
                </a:rPr>
                <a:t>Employees </a:t>
              </a:r>
            </a:p>
          </p:txBody>
        </p:sp>
      </p:grpSp>
      <p:sp>
        <p:nvSpPr>
          <p:cNvPr id="12" name="Oval 11">
            <a:extLst>
              <a:ext uri="{FF2B5EF4-FFF2-40B4-BE49-F238E27FC236}">
                <a16:creationId xmlns:a16="http://schemas.microsoft.com/office/drawing/2014/main" id="{02C35403-6DCE-04D1-25C9-9810F5C3993F}"/>
              </a:ext>
            </a:extLst>
          </p:cNvPr>
          <p:cNvSpPr/>
          <p:nvPr/>
        </p:nvSpPr>
        <p:spPr>
          <a:xfrm>
            <a:off x="2450571" y="3592412"/>
            <a:ext cx="2060672" cy="2060672"/>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Arial" panose="020B0604020202020204" pitchFamily="34" charset="0"/>
                <a:cs typeface="Arial" panose="020B0604020202020204" pitchFamily="34" charset="0"/>
              </a:rPr>
              <a:t>37% </a:t>
            </a:r>
          </a:p>
          <a:p>
            <a:pPr algn="ctr"/>
            <a:r>
              <a:rPr lang="en-US" sz="1400" dirty="0">
                <a:latin typeface="Arial" panose="020B0604020202020204" pitchFamily="34" charset="0"/>
                <a:cs typeface="Arial" panose="020B0604020202020204" pitchFamily="34" charset="0"/>
              </a:rPr>
              <a:t>of our workforce are residents </a:t>
            </a:r>
            <a:endParaRPr lang="en-GB" sz="1400" dirty="0">
              <a:latin typeface="Arial" panose="020B0604020202020204" pitchFamily="34" charset="0"/>
              <a:cs typeface="Arial" panose="020B0604020202020204" pitchFamily="34" charset="0"/>
            </a:endParaRPr>
          </a:p>
        </p:txBody>
      </p:sp>
      <p:cxnSp>
        <p:nvCxnSpPr>
          <p:cNvPr id="16" name="Connector: Elbow 15">
            <a:extLst>
              <a:ext uri="{FF2B5EF4-FFF2-40B4-BE49-F238E27FC236}">
                <a16:creationId xmlns:a16="http://schemas.microsoft.com/office/drawing/2014/main" id="{E1E9864E-41FE-19C5-E629-2BF1133BAF1B}"/>
              </a:ext>
            </a:extLst>
          </p:cNvPr>
          <p:cNvCxnSpPr/>
          <p:nvPr/>
        </p:nvCxnSpPr>
        <p:spPr>
          <a:xfrm flipV="1">
            <a:off x="5515666" y="1336512"/>
            <a:ext cx="2177143" cy="615751"/>
          </a:xfrm>
          <a:prstGeom prst="bentConnector3">
            <a:avLst/>
          </a:prstGeom>
          <a:ln>
            <a:solidFill>
              <a:srgbClr val="7A7A7A"/>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4E09FB4-350C-BF08-7BFE-4B8F95FFF660}"/>
              </a:ext>
            </a:extLst>
          </p:cNvPr>
          <p:cNvSpPr txBox="1"/>
          <p:nvPr/>
        </p:nvSpPr>
        <p:spPr>
          <a:xfrm>
            <a:off x="7069905" y="1486414"/>
            <a:ext cx="4282395" cy="73866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GB" sz="1400" dirty="0">
                <a:latin typeface="Arial" panose="020B0604020202020204" pitchFamily="34" charset="0"/>
                <a:cs typeface="Arial" panose="020B0604020202020204" pitchFamily="34" charset="0"/>
              </a:rPr>
              <a:t>Just ask continues to commit to helping colleagues reach their maximum potential in the 2021/2022 period we have:</a:t>
            </a:r>
          </a:p>
        </p:txBody>
      </p:sp>
      <p:sp>
        <p:nvSpPr>
          <p:cNvPr id="26" name="TextBox 25">
            <a:extLst>
              <a:ext uri="{FF2B5EF4-FFF2-40B4-BE49-F238E27FC236}">
                <a16:creationId xmlns:a16="http://schemas.microsoft.com/office/drawing/2014/main" id="{FF6B37E2-39AD-5744-F4E1-0E5CD0DD4844}"/>
              </a:ext>
            </a:extLst>
          </p:cNvPr>
          <p:cNvSpPr txBox="1"/>
          <p:nvPr/>
        </p:nvSpPr>
        <p:spPr>
          <a:xfrm>
            <a:off x="7082602" y="2343477"/>
            <a:ext cx="5000473" cy="289310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Engaged with over 30 Housing associations and councils,  supporting employment and training opportunity's to residents in social housing.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Maintained our investors in people gold status.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Engaged with DWP to support the back to work drive following the pandemic to promote economic recovery.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Delivered workplace forums influencing and driving decision making at all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Continuous professional staff development .</a:t>
            </a:r>
          </a:p>
        </p:txBody>
      </p:sp>
      <p:sp>
        <p:nvSpPr>
          <p:cNvPr id="28" name="Oval 27">
            <a:extLst>
              <a:ext uri="{FF2B5EF4-FFF2-40B4-BE49-F238E27FC236}">
                <a16:creationId xmlns:a16="http://schemas.microsoft.com/office/drawing/2014/main" id="{C39CC4AE-7BDA-1FF0-6684-7B7A5B130B7B}"/>
              </a:ext>
            </a:extLst>
          </p:cNvPr>
          <p:cNvSpPr/>
          <p:nvPr/>
        </p:nvSpPr>
        <p:spPr>
          <a:xfrm>
            <a:off x="3648552" y="1204916"/>
            <a:ext cx="3421353" cy="3421353"/>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Arial" panose="020B0604020202020204" pitchFamily="34" charset="0"/>
                <a:cs typeface="Arial" panose="020B0604020202020204" pitchFamily="34" charset="0"/>
              </a:rPr>
              <a:t>90% </a:t>
            </a:r>
          </a:p>
          <a:p>
            <a:pPr algn="ctr"/>
            <a:r>
              <a:rPr lang="en-US" sz="2000" dirty="0">
                <a:latin typeface="Arial" panose="020B0604020202020204" pitchFamily="34" charset="0"/>
                <a:cs typeface="Arial" panose="020B0604020202020204" pitchFamily="34" charset="0"/>
              </a:rPr>
              <a:t>Employees surveyed state “they enjoy working for Just Ask and would recommend working here”</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95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02C35403-6DCE-04D1-25C9-9810F5C3993F}"/>
              </a:ext>
            </a:extLst>
          </p:cNvPr>
          <p:cNvSpPr/>
          <p:nvPr/>
        </p:nvSpPr>
        <p:spPr>
          <a:xfrm>
            <a:off x="2450571" y="3592412"/>
            <a:ext cx="2060672" cy="2060672"/>
          </a:xfrm>
          <a:prstGeom prst="ellipse">
            <a:avLst/>
          </a:prstGeom>
          <a:solidFill>
            <a:srgbClr val="AF26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Arial" panose="020B0604020202020204" pitchFamily="34" charset="0"/>
                <a:cs typeface="Arial" panose="020B0604020202020204" pitchFamily="34" charset="0"/>
              </a:rPr>
              <a:t>88%</a:t>
            </a:r>
          </a:p>
          <a:p>
            <a:pPr algn="ctr"/>
            <a:r>
              <a:rPr lang="en-US" sz="1400" dirty="0">
                <a:latin typeface="Arial" panose="020B0604020202020204" pitchFamily="34" charset="0"/>
                <a:cs typeface="Arial" panose="020B0604020202020204" pitchFamily="34" charset="0"/>
              </a:rPr>
              <a:t>Percentage of total workforce signed up to volunteering </a:t>
            </a:r>
            <a:endParaRPr lang="en-GB" sz="1400" dirty="0">
              <a:latin typeface="Arial" panose="020B0604020202020204" pitchFamily="34" charset="0"/>
              <a:cs typeface="Arial" panose="020B0604020202020204" pitchFamily="34" charset="0"/>
            </a:endParaRPr>
          </a:p>
        </p:txBody>
      </p:sp>
      <p:cxnSp>
        <p:nvCxnSpPr>
          <p:cNvPr id="16" name="Connector: Elbow 15">
            <a:extLst>
              <a:ext uri="{FF2B5EF4-FFF2-40B4-BE49-F238E27FC236}">
                <a16:creationId xmlns:a16="http://schemas.microsoft.com/office/drawing/2014/main" id="{E1E9864E-41FE-19C5-E629-2BF1133BAF1B}"/>
              </a:ext>
            </a:extLst>
          </p:cNvPr>
          <p:cNvCxnSpPr/>
          <p:nvPr/>
        </p:nvCxnSpPr>
        <p:spPr>
          <a:xfrm flipV="1">
            <a:off x="5515666" y="1336512"/>
            <a:ext cx="2177143" cy="615751"/>
          </a:xfrm>
          <a:prstGeom prst="bentConnector3">
            <a:avLst/>
          </a:prstGeom>
          <a:ln>
            <a:solidFill>
              <a:srgbClr val="7A7A7A"/>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4E09FB4-350C-BF08-7BFE-4B8F95FFF660}"/>
              </a:ext>
            </a:extLst>
          </p:cNvPr>
          <p:cNvSpPr txBox="1"/>
          <p:nvPr/>
        </p:nvSpPr>
        <p:spPr>
          <a:xfrm>
            <a:off x="7069905" y="1522437"/>
            <a:ext cx="4282395" cy="73866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400" dirty="0">
                <a:latin typeface="Arial" panose="020B0604020202020204" pitchFamily="34" charset="0"/>
                <a:cs typeface="Arial" panose="020B0604020202020204" pitchFamily="34" charset="0"/>
              </a:rPr>
              <a:t>We are proud to report robustly on our commitment to supporting the communities we operate in.</a:t>
            </a:r>
          </a:p>
          <a:p>
            <a:pPr marR="0" lvl="0" algn="l" defTabSz="914400" rtl="0" eaLnBrk="1" fontAlgn="auto" latinLnBrk="0" hangingPunct="1">
              <a:lnSpc>
                <a:spcPct val="100000"/>
              </a:lnSpc>
              <a:spcBef>
                <a:spcPts val="0"/>
              </a:spcBef>
              <a:spcAft>
                <a:spcPts val="0"/>
              </a:spcAft>
              <a:buClrTx/>
              <a:buSzTx/>
              <a:tabLst/>
              <a:defRPr/>
            </a:pPr>
            <a:r>
              <a:rPr lang="en-US" sz="1400" dirty="0">
                <a:latin typeface="Arial" panose="020B0604020202020204" pitchFamily="34" charset="0"/>
                <a:cs typeface="Arial" panose="020B0604020202020204" pitchFamily="34" charset="0"/>
              </a:rPr>
              <a:t>In particular:</a:t>
            </a:r>
          </a:p>
        </p:txBody>
      </p:sp>
      <p:sp>
        <p:nvSpPr>
          <p:cNvPr id="26" name="TextBox 25">
            <a:extLst>
              <a:ext uri="{FF2B5EF4-FFF2-40B4-BE49-F238E27FC236}">
                <a16:creationId xmlns:a16="http://schemas.microsoft.com/office/drawing/2014/main" id="{FF6B37E2-39AD-5744-F4E1-0E5CD0DD4844}"/>
              </a:ext>
            </a:extLst>
          </p:cNvPr>
          <p:cNvSpPr txBox="1"/>
          <p:nvPr/>
        </p:nvSpPr>
        <p:spPr>
          <a:xfrm>
            <a:off x="7082602" y="2379500"/>
            <a:ext cx="5000473"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a significant proportion of our colleagues have committed to  volunteering in their communities.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our colleagues have pledged to 2964 hours in total.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We have worked closely with our housing associations to identify volunteering projects that support residents needs to make a real difference.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We supported various housing associations charities donating a total of £35,000 this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We have built our social impact around standability and the needs of our residents . </a:t>
            </a:r>
          </a:p>
        </p:txBody>
      </p:sp>
      <p:sp>
        <p:nvSpPr>
          <p:cNvPr id="28" name="Oval 27">
            <a:extLst>
              <a:ext uri="{FF2B5EF4-FFF2-40B4-BE49-F238E27FC236}">
                <a16:creationId xmlns:a16="http://schemas.microsoft.com/office/drawing/2014/main" id="{C39CC4AE-7BDA-1FF0-6684-7B7A5B130B7B}"/>
              </a:ext>
            </a:extLst>
          </p:cNvPr>
          <p:cNvSpPr/>
          <p:nvPr/>
        </p:nvSpPr>
        <p:spPr>
          <a:xfrm>
            <a:off x="3648552" y="1204916"/>
            <a:ext cx="3421353" cy="3421353"/>
          </a:xfrm>
          <a:prstGeom prst="ellipse">
            <a:avLst/>
          </a:prstGeom>
          <a:solidFill>
            <a:srgbClr val="AF26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Arial" panose="020B0604020202020204" pitchFamily="34" charset="0"/>
                <a:cs typeface="Arial" panose="020B0604020202020204" pitchFamily="34" charset="0"/>
              </a:rPr>
              <a:t>2964  </a:t>
            </a:r>
          </a:p>
          <a:p>
            <a:pPr algn="ctr"/>
            <a:r>
              <a:rPr lang="en-US" sz="2000" dirty="0">
                <a:latin typeface="Arial" panose="020B0604020202020204" pitchFamily="34" charset="0"/>
                <a:cs typeface="Arial" panose="020B0604020202020204" pitchFamily="34" charset="0"/>
              </a:rPr>
              <a:t>volunteering hours have been pledged by our colleagues</a:t>
            </a:r>
            <a:endParaRPr lang="en-GB" sz="2000"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979DCCC8-B30C-532B-8E0E-2D80F47134D6}"/>
              </a:ext>
            </a:extLst>
          </p:cNvPr>
          <p:cNvSpPr/>
          <p:nvPr/>
        </p:nvSpPr>
        <p:spPr>
          <a:xfrm>
            <a:off x="587289" y="1708661"/>
            <a:ext cx="1747578" cy="3890092"/>
          </a:xfrm>
          <a:prstGeom prst="roundRect">
            <a:avLst>
              <a:gd name="adj" fmla="val 14341"/>
            </a:avLst>
          </a:prstGeom>
          <a:solidFill>
            <a:schemeClr val="bg1"/>
          </a:solidFill>
          <a:ln>
            <a:noFill/>
          </a:ln>
          <a:effectLst>
            <a:outerShdw blurRad="127000" dist="1270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9" name="Rectangle: Rounded Corners 18">
            <a:extLst>
              <a:ext uri="{FF2B5EF4-FFF2-40B4-BE49-F238E27FC236}">
                <a16:creationId xmlns:a16="http://schemas.microsoft.com/office/drawing/2014/main" id="{3E4D2B05-FE71-C25A-026D-28EAF67AD85A}"/>
              </a:ext>
            </a:extLst>
          </p:cNvPr>
          <p:cNvSpPr/>
          <p:nvPr/>
        </p:nvSpPr>
        <p:spPr>
          <a:xfrm>
            <a:off x="550863" y="2661262"/>
            <a:ext cx="1820432" cy="2991822"/>
          </a:xfrm>
          <a:prstGeom prst="roundRect">
            <a:avLst>
              <a:gd name="adj" fmla="val 14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92000" rIns="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Ensuring safe, resilient and sustainable community’s</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Outstanding environmental provisions for green spaces.</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Actively employing within the community</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Empowering customers with local forums</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Promoting sustainable solutions to improve living environments </a:t>
            </a:r>
          </a:p>
        </p:txBody>
      </p:sp>
      <p:sp>
        <p:nvSpPr>
          <p:cNvPr id="20" name="Rectangle: Rounded Corners 19">
            <a:extLst>
              <a:ext uri="{FF2B5EF4-FFF2-40B4-BE49-F238E27FC236}">
                <a16:creationId xmlns:a16="http://schemas.microsoft.com/office/drawing/2014/main" id="{3D504558-7B30-5804-AEE4-F17AE8ADC192}"/>
              </a:ext>
            </a:extLst>
          </p:cNvPr>
          <p:cNvSpPr/>
          <p:nvPr/>
        </p:nvSpPr>
        <p:spPr>
          <a:xfrm>
            <a:off x="550863" y="1654330"/>
            <a:ext cx="1820432" cy="1006932"/>
          </a:xfrm>
          <a:prstGeom prst="roundRect">
            <a:avLst/>
          </a:prstGeom>
          <a:solidFill>
            <a:srgbClr val="E06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21" name="Speech Bubble: Rectangle with Corners Rounded 20">
            <a:extLst>
              <a:ext uri="{FF2B5EF4-FFF2-40B4-BE49-F238E27FC236}">
                <a16:creationId xmlns:a16="http://schemas.microsoft.com/office/drawing/2014/main" id="{2A49C443-2917-1C72-B20D-C04ED1B959C3}"/>
              </a:ext>
            </a:extLst>
          </p:cNvPr>
          <p:cNvSpPr/>
          <p:nvPr/>
        </p:nvSpPr>
        <p:spPr>
          <a:xfrm>
            <a:off x="550863" y="2270081"/>
            <a:ext cx="1820432" cy="1006932"/>
          </a:xfrm>
          <a:prstGeom prst="wedgeRoundRectCallout">
            <a:avLst>
              <a:gd name="adj1" fmla="val 116"/>
              <a:gd name="adj2" fmla="val 75157"/>
              <a:gd name="adj3" fmla="val 16667"/>
            </a:avLst>
          </a:prstGeom>
          <a:solidFill>
            <a:srgbClr val="AF268D"/>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700" b="1" dirty="0">
                <a:latin typeface="Arial" panose="020B0604020202020204" pitchFamily="34" charset="0"/>
                <a:cs typeface="Arial" panose="020B0604020202020204" pitchFamily="34" charset="0"/>
              </a:rPr>
              <a:t>Communities</a:t>
            </a:r>
          </a:p>
        </p:txBody>
      </p:sp>
      <p:sp>
        <p:nvSpPr>
          <p:cNvPr id="22" name="Oval 21">
            <a:extLst>
              <a:ext uri="{FF2B5EF4-FFF2-40B4-BE49-F238E27FC236}">
                <a16:creationId xmlns:a16="http://schemas.microsoft.com/office/drawing/2014/main" id="{09C1C163-EFF2-8657-907F-E5D5BE214555}"/>
              </a:ext>
            </a:extLst>
          </p:cNvPr>
          <p:cNvSpPr/>
          <p:nvPr/>
        </p:nvSpPr>
        <p:spPr>
          <a:xfrm>
            <a:off x="4263872" y="4157173"/>
            <a:ext cx="2503588" cy="2503588"/>
          </a:xfrm>
          <a:prstGeom prst="ellipse">
            <a:avLst/>
          </a:prstGeom>
          <a:solidFill>
            <a:srgbClr val="AF26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800" b="1" dirty="0">
                <a:latin typeface="Arial" panose="020B0604020202020204" pitchFamily="34" charset="0"/>
                <a:cs typeface="Arial" panose="020B0604020202020204" pitchFamily="34" charset="0"/>
              </a:rPr>
              <a:t>£30k+</a:t>
            </a:r>
          </a:p>
          <a:p>
            <a:pPr algn="ctr"/>
            <a:r>
              <a:rPr lang="en-US" sz="1400" dirty="0">
                <a:latin typeface="Arial" panose="020B0604020202020204" pitchFamily="34" charset="0"/>
                <a:cs typeface="Arial" panose="020B0604020202020204" pitchFamily="34" charset="0"/>
              </a:rPr>
              <a:t>donated to housing association charities.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94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6F1F9936-7D98-AA00-0A4B-1CF03056D16D}"/>
              </a:ext>
            </a:extLst>
          </p:cNvPr>
          <p:cNvSpPr/>
          <p:nvPr/>
        </p:nvSpPr>
        <p:spPr>
          <a:xfrm>
            <a:off x="182273" y="2545602"/>
            <a:ext cx="2177098" cy="1876496"/>
          </a:xfrm>
          <a:prstGeom prst="roundRect">
            <a:avLst>
              <a:gd name="adj" fmla="val 14341"/>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792000" rIns="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pPr>
            <a:endParaRPr lang="en-US" sz="1050" noProof="1">
              <a:solidFill>
                <a:schemeClr val="tx1">
                  <a:lumMod val="50000"/>
                  <a:lumOff val="50000"/>
                </a:schemeClr>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16880E1-7448-41AC-F346-D97F09BE934E}"/>
              </a:ext>
            </a:extLst>
          </p:cNvPr>
          <p:cNvSpPr/>
          <p:nvPr/>
        </p:nvSpPr>
        <p:spPr>
          <a:xfrm>
            <a:off x="2583036" y="2545602"/>
            <a:ext cx="2177098" cy="1876496"/>
          </a:xfrm>
          <a:prstGeom prst="roundRect">
            <a:avLst>
              <a:gd name="adj" fmla="val 14341"/>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792000" rIns="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pPr>
            <a:endParaRPr lang="en-US" sz="1050" noProof="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9CA30171-2AF8-FFB7-DEF8-8CF8A36AB61C}"/>
              </a:ext>
            </a:extLst>
          </p:cNvPr>
          <p:cNvSpPr/>
          <p:nvPr/>
        </p:nvSpPr>
        <p:spPr>
          <a:xfrm>
            <a:off x="4983799" y="2545602"/>
            <a:ext cx="2177098" cy="1876496"/>
          </a:xfrm>
          <a:prstGeom prst="roundRect">
            <a:avLst>
              <a:gd name="adj" fmla="val 14341"/>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792000" rIns="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pPr>
            <a:endParaRPr lang="en-US" sz="1050" noProof="1">
              <a:solidFill>
                <a:schemeClr val="tx1">
                  <a:lumMod val="50000"/>
                  <a:lumOff val="50000"/>
                </a:schemeClr>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55FCD515-1857-D62A-EA73-221D56A019A9}"/>
              </a:ext>
            </a:extLst>
          </p:cNvPr>
          <p:cNvSpPr/>
          <p:nvPr/>
        </p:nvSpPr>
        <p:spPr>
          <a:xfrm>
            <a:off x="7384562" y="2545602"/>
            <a:ext cx="2177098" cy="3735277"/>
          </a:xfrm>
          <a:prstGeom prst="roundRect">
            <a:avLst>
              <a:gd name="adj" fmla="val 14341"/>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792000" rIns="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pPr>
            <a:endParaRPr lang="en-US" sz="1050" noProof="1">
              <a:solidFill>
                <a:schemeClr val="tx1">
                  <a:lumMod val="50000"/>
                  <a:lumOff val="50000"/>
                </a:schemeClr>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73268265-BA4E-BDDE-11B8-247E5BF3AFDA}"/>
              </a:ext>
            </a:extLst>
          </p:cNvPr>
          <p:cNvSpPr/>
          <p:nvPr/>
        </p:nvSpPr>
        <p:spPr>
          <a:xfrm>
            <a:off x="9785325" y="2545602"/>
            <a:ext cx="2177098" cy="1876496"/>
          </a:xfrm>
          <a:prstGeom prst="roundRect">
            <a:avLst>
              <a:gd name="adj" fmla="val 14341"/>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792000" rIns="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pPr>
            <a:endParaRPr lang="en-US" sz="1050" noProof="1">
              <a:solidFill>
                <a:schemeClr val="tx1">
                  <a:lumMod val="50000"/>
                  <a:lumOff val="50000"/>
                </a:schemeClr>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DD8D2A06-6FF9-3EA9-2924-5037CBDBD925}"/>
              </a:ext>
            </a:extLst>
          </p:cNvPr>
          <p:cNvSpPr>
            <a:spLocks noGrp="1"/>
          </p:cNvSpPr>
          <p:nvPr>
            <p:ph type="body" sz="quarter" idx="10"/>
          </p:nvPr>
        </p:nvSpPr>
        <p:spPr>
          <a:xfrm>
            <a:off x="572790" y="203937"/>
            <a:ext cx="9372488" cy="387798"/>
          </a:xfrm>
        </p:spPr>
        <p:txBody>
          <a:bodyPr/>
          <a:lstStyle/>
          <a:p>
            <a:r>
              <a:rPr lang="en-GB" dirty="0"/>
              <a:t>Charitable donations supporting sustainable communities</a:t>
            </a:r>
          </a:p>
        </p:txBody>
      </p:sp>
      <p:pic>
        <p:nvPicPr>
          <p:cNvPr id="4" name="Picture 2" descr="avatar">
            <a:extLst>
              <a:ext uri="{FF2B5EF4-FFF2-40B4-BE49-F238E27FC236}">
                <a16:creationId xmlns:a16="http://schemas.microsoft.com/office/drawing/2014/main" id="{2073200C-82DB-E7CE-9886-42EEF75AE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2843" y="1541195"/>
            <a:ext cx="1102937" cy="8332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47EA8B7-593F-B59E-500A-906C736636C0}"/>
              </a:ext>
            </a:extLst>
          </p:cNvPr>
          <p:cNvPicPr>
            <a:picLocks noChangeAspect="1"/>
          </p:cNvPicPr>
          <p:nvPr/>
        </p:nvPicPr>
        <p:blipFill>
          <a:blip r:embed="rId3"/>
          <a:stretch>
            <a:fillRect/>
          </a:stretch>
        </p:blipFill>
        <p:spPr>
          <a:xfrm>
            <a:off x="2798399" y="1541195"/>
            <a:ext cx="1746373" cy="904503"/>
          </a:xfrm>
          <a:prstGeom prst="rect">
            <a:avLst/>
          </a:prstGeom>
        </p:spPr>
      </p:pic>
      <p:pic>
        <p:nvPicPr>
          <p:cNvPr id="6" name="Picture 5">
            <a:extLst>
              <a:ext uri="{FF2B5EF4-FFF2-40B4-BE49-F238E27FC236}">
                <a16:creationId xmlns:a16="http://schemas.microsoft.com/office/drawing/2014/main" id="{B53439AC-44DE-DEE5-3099-0CC2D322A421}"/>
              </a:ext>
            </a:extLst>
          </p:cNvPr>
          <p:cNvPicPr>
            <a:picLocks noChangeAspect="1"/>
          </p:cNvPicPr>
          <p:nvPr/>
        </p:nvPicPr>
        <p:blipFill>
          <a:blip r:embed="rId4"/>
          <a:stretch>
            <a:fillRect/>
          </a:stretch>
        </p:blipFill>
        <p:spPr>
          <a:xfrm>
            <a:off x="622836" y="1345840"/>
            <a:ext cx="1256067" cy="1199762"/>
          </a:xfrm>
          <a:prstGeom prst="rect">
            <a:avLst/>
          </a:prstGeom>
        </p:spPr>
      </p:pic>
      <p:pic>
        <p:nvPicPr>
          <p:cNvPr id="7" name="Picture 6">
            <a:extLst>
              <a:ext uri="{FF2B5EF4-FFF2-40B4-BE49-F238E27FC236}">
                <a16:creationId xmlns:a16="http://schemas.microsoft.com/office/drawing/2014/main" id="{43A951C8-F2B5-6437-9F4C-DF99D6A851E9}"/>
              </a:ext>
            </a:extLst>
          </p:cNvPr>
          <p:cNvPicPr>
            <a:picLocks noChangeAspect="1"/>
          </p:cNvPicPr>
          <p:nvPr/>
        </p:nvPicPr>
        <p:blipFill>
          <a:blip r:embed="rId5"/>
          <a:stretch>
            <a:fillRect/>
          </a:stretch>
        </p:blipFill>
        <p:spPr>
          <a:xfrm>
            <a:off x="9945278" y="1586593"/>
            <a:ext cx="1960975" cy="686253"/>
          </a:xfrm>
          <a:prstGeom prst="rect">
            <a:avLst/>
          </a:prstGeom>
        </p:spPr>
      </p:pic>
      <p:pic>
        <p:nvPicPr>
          <p:cNvPr id="8" name="Picture 4">
            <a:extLst>
              <a:ext uri="{FF2B5EF4-FFF2-40B4-BE49-F238E27FC236}">
                <a16:creationId xmlns:a16="http://schemas.microsoft.com/office/drawing/2014/main" id="{CEAE755D-3781-02F6-DE51-88207F3E45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268" y="1638445"/>
            <a:ext cx="1721567" cy="5001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9466FAC-D6FD-4074-CB85-4E243885643E}"/>
              </a:ext>
            </a:extLst>
          </p:cNvPr>
          <p:cNvSpPr txBox="1"/>
          <p:nvPr/>
        </p:nvSpPr>
        <p:spPr>
          <a:xfrm>
            <a:off x="215457" y="2774943"/>
            <a:ext cx="2101557" cy="1107996"/>
          </a:xfrm>
          <a:prstGeom prst="rect">
            <a:avLst/>
          </a:prstGeom>
          <a:noFill/>
        </p:spPr>
        <p:txBody>
          <a:bodyPr wrap="square" rtlCol="0">
            <a:spAutoFit/>
          </a:bodyPr>
          <a:lstStyle/>
          <a:p>
            <a:pPr algn="ctr"/>
            <a:r>
              <a:rPr lang="en-US" sz="1100" dirty="0">
                <a:solidFill>
                  <a:srgbClr val="AF268D"/>
                </a:solidFill>
                <a:latin typeface="Arial" panose="020B0604020202020204" pitchFamily="34" charset="0"/>
                <a:cs typeface="Arial" panose="020B0604020202020204" pitchFamily="34" charset="0"/>
              </a:rPr>
              <a:t>Breakfast clubs can have positive impacts on pupils' ability to concentrate, and pupils who have eaten breakfast are more prepared to learn.</a:t>
            </a:r>
            <a:endParaRPr lang="en-GB" sz="1100" dirty="0">
              <a:solidFill>
                <a:srgbClr val="AF268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447883C-381A-26F7-0E0B-B293ED30A927}"/>
              </a:ext>
            </a:extLst>
          </p:cNvPr>
          <p:cNvSpPr txBox="1"/>
          <p:nvPr/>
        </p:nvSpPr>
        <p:spPr>
          <a:xfrm>
            <a:off x="2630339" y="2774943"/>
            <a:ext cx="2101557" cy="1446550"/>
          </a:xfrm>
          <a:prstGeom prst="rect">
            <a:avLst/>
          </a:prstGeom>
          <a:noFill/>
        </p:spPr>
        <p:txBody>
          <a:bodyPr wrap="square" rtlCol="0">
            <a:spAutoFit/>
          </a:bodyPr>
          <a:lstStyle/>
          <a:p>
            <a:pPr algn="ctr"/>
            <a:r>
              <a:rPr lang="en-US" sz="1100" dirty="0">
                <a:solidFill>
                  <a:srgbClr val="AF268D"/>
                </a:solidFill>
                <a:latin typeface="Arial" panose="020B0604020202020204" pitchFamily="34" charset="0"/>
                <a:cs typeface="Arial" panose="020B0604020202020204" pitchFamily="34" charset="0"/>
              </a:rPr>
              <a:t>Uniting the community through performance arts .Since 2008, this social housing project has earned widespread recognition, winning the Best Regeneration Project distinction at this year’s National Housing Awards.. </a:t>
            </a:r>
            <a:endParaRPr lang="en-GB" sz="1100" dirty="0">
              <a:solidFill>
                <a:srgbClr val="AF268D"/>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909F7BE-A60A-5A25-5EAF-A6FFA60FD5D3}"/>
              </a:ext>
            </a:extLst>
          </p:cNvPr>
          <p:cNvSpPr txBox="1"/>
          <p:nvPr/>
        </p:nvSpPr>
        <p:spPr>
          <a:xfrm>
            <a:off x="5045221" y="2774943"/>
            <a:ext cx="2101557" cy="769441"/>
          </a:xfrm>
          <a:prstGeom prst="rect">
            <a:avLst/>
          </a:prstGeom>
          <a:noFill/>
        </p:spPr>
        <p:txBody>
          <a:bodyPr wrap="square" rtlCol="0">
            <a:spAutoFit/>
          </a:bodyPr>
          <a:lstStyle/>
          <a:p>
            <a:pPr algn="ctr"/>
            <a:r>
              <a:rPr lang="en-US" sz="1100" dirty="0">
                <a:solidFill>
                  <a:srgbClr val="AF268D"/>
                </a:solidFill>
                <a:latin typeface="Arial" panose="020B0604020202020204" pitchFamily="34" charset="0"/>
                <a:cs typeface="Arial" panose="020B0604020202020204" pitchFamily="34" charset="0"/>
              </a:rPr>
              <a:t>Supporting residents by providing basic personal items such as food, hygiene and cleaning products. </a:t>
            </a:r>
          </a:p>
        </p:txBody>
      </p:sp>
      <p:sp>
        <p:nvSpPr>
          <p:cNvPr id="12" name="TextBox 11">
            <a:extLst>
              <a:ext uri="{FF2B5EF4-FFF2-40B4-BE49-F238E27FC236}">
                <a16:creationId xmlns:a16="http://schemas.microsoft.com/office/drawing/2014/main" id="{A5CC65E3-F03D-A2DD-B7B3-C2301C38B670}"/>
              </a:ext>
            </a:extLst>
          </p:cNvPr>
          <p:cNvSpPr txBox="1"/>
          <p:nvPr/>
        </p:nvSpPr>
        <p:spPr>
          <a:xfrm>
            <a:off x="7460103" y="2774943"/>
            <a:ext cx="2101557" cy="3308598"/>
          </a:xfrm>
          <a:prstGeom prst="rect">
            <a:avLst/>
          </a:prstGeom>
          <a:noFill/>
        </p:spPr>
        <p:txBody>
          <a:bodyPr wrap="square" rtlCol="0">
            <a:spAutoFit/>
          </a:bodyPr>
          <a:lstStyle/>
          <a:p>
            <a:pPr algn="ctr"/>
            <a:r>
              <a:rPr lang="en-US" sz="1100" dirty="0">
                <a:solidFill>
                  <a:srgbClr val="AF268D"/>
                </a:solidFill>
                <a:latin typeface="Arial" panose="020B0604020202020204" pitchFamily="34" charset="0"/>
                <a:cs typeface="Arial" panose="020B0604020202020204" pitchFamily="34" charset="0"/>
              </a:rPr>
              <a:t>Every year there is an increasingly strong demand for support to help children navigate the transition from primary to secondary schools. The evidence is clear; children need a positive transition if they are to achieve their full life potential. </a:t>
            </a:r>
          </a:p>
          <a:p>
            <a:pPr algn="ctr"/>
            <a:r>
              <a:rPr lang="en-US" sz="1100" dirty="0">
                <a:solidFill>
                  <a:srgbClr val="AF268D"/>
                </a:solidFill>
                <a:latin typeface="Arial" panose="020B0604020202020204" pitchFamily="34" charset="0"/>
                <a:cs typeface="Arial" panose="020B0604020202020204" pitchFamily="34" charset="0"/>
              </a:rPr>
              <a:t>This year our funding of £5,000 will supply 30 free spaces to children transitioning from primary to secondary school, hosted on site of their new school pupils will engage in fun activities that focus on social skills, resilience, self-esteem and showcasing their individuality. </a:t>
            </a:r>
          </a:p>
        </p:txBody>
      </p:sp>
      <p:sp>
        <p:nvSpPr>
          <p:cNvPr id="13" name="TextBox 12">
            <a:extLst>
              <a:ext uri="{FF2B5EF4-FFF2-40B4-BE49-F238E27FC236}">
                <a16:creationId xmlns:a16="http://schemas.microsoft.com/office/drawing/2014/main" id="{C40D7FC9-699A-0517-B3AD-7A7678B2C974}"/>
              </a:ext>
            </a:extLst>
          </p:cNvPr>
          <p:cNvSpPr txBox="1"/>
          <p:nvPr/>
        </p:nvSpPr>
        <p:spPr>
          <a:xfrm>
            <a:off x="9874986" y="2774943"/>
            <a:ext cx="2101557" cy="1446550"/>
          </a:xfrm>
          <a:prstGeom prst="rect">
            <a:avLst/>
          </a:prstGeom>
          <a:noFill/>
        </p:spPr>
        <p:txBody>
          <a:bodyPr wrap="square" rtlCol="0">
            <a:spAutoFit/>
          </a:bodyPr>
          <a:lstStyle/>
          <a:p>
            <a:pPr algn="ctr"/>
            <a:r>
              <a:rPr lang="en-US" sz="1100" dirty="0" err="1">
                <a:solidFill>
                  <a:srgbClr val="AF268D"/>
                </a:solidFill>
                <a:latin typeface="Arial" panose="020B0604020202020204" pitchFamily="34" charset="0"/>
                <a:cs typeface="Arial" panose="020B0604020202020204" pitchFamily="34" charset="0"/>
              </a:rPr>
              <a:t>Demelza</a:t>
            </a:r>
            <a:r>
              <a:rPr lang="en-US" sz="1100" dirty="0">
                <a:solidFill>
                  <a:srgbClr val="AF268D"/>
                </a:solidFill>
                <a:latin typeface="Arial" panose="020B0604020202020204" pitchFamily="34" charset="0"/>
                <a:cs typeface="Arial" panose="020B0604020202020204" pitchFamily="34" charset="0"/>
              </a:rPr>
              <a:t> offers a community hospice at home service for children and young people up to the age of 18, providing therapies, respite and end of life care in the comfort of a child’s own home across London &amp; East Sussex.</a:t>
            </a:r>
          </a:p>
        </p:txBody>
      </p:sp>
    </p:spTree>
    <p:extLst>
      <p:ext uri="{BB962C8B-B14F-4D97-AF65-F5344CB8AC3E}">
        <p14:creationId xmlns:p14="http://schemas.microsoft.com/office/powerpoint/2010/main" val="239991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0ECB57C-6AC5-0B39-5FE5-7C6067B4C198}"/>
              </a:ext>
            </a:extLst>
          </p:cNvPr>
          <p:cNvPicPr>
            <a:picLocks noChangeAspect="1"/>
          </p:cNvPicPr>
          <p:nvPr/>
        </p:nvPicPr>
        <p:blipFill rotWithShape="1">
          <a:blip r:embed="rId2"/>
          <a:srcRect l="11596" t="17611" r="24452" b="14209"/>
          <a:stretch/>
        </p:blipFill>
        <p:spPr>
          <a:xfrm>
            <a:off x="2459071" y="888735"/>
            <a:ext cx="9160139" cy="5529943"/>
          </a:xfrm>
          <a:prstGeom prst="rect">
            <a:avLst/>
          </a:prstGeom>
        </p:spPr>
      </p:pic>
      <p:sp>
        <p:nvSpPr>
          <p:cNvPr id="23" name="Rectangle: Rounded Corners 22">
            <a:extLst>
              <a:ext uri="{FF2B5EF4-FFF2-40B4-BE49-F238E27FC236}">
                <a16:creationId xmlns:a16="http://schemas.microsoft.com/office/drawing/2014/main" id="{51BA0BEE-1B5C-35C4-1D4C-5271480FE8CF}"/>
              </a:ext>
            </a:extLst>
          </p:cNvPr>
          <p:cNvSpPr/>
          <p:nvPr/>
        </p:nvSpPr>
        <p:spPr>
          <a:xfrm>
            <a:off x="609216" y="1708661"/>
            <a:ext cx="1747578" cy="3890092"/>
          </a:xfrm>
          <a:prstGeom prst="roundRect">
            <a:avLst>
              <a:gd name="adj" fmla="val 14341"/>
            </a:avLst>
          </a:prstGeom>
          <a:solidFill>
            <a:schemeClr val="bg1"/>
          </a:solidFill>
          <a:ln>
            <a:noFill/>
          </a:ln>
          <a:effectLst>
            <a:outerShdw blurRad="127000" dist="1270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25" name="Rectangle: Rounded Corners 24">
            <a:extLst>
              <a:ext uri="{FF2B5EF4-FFF2-40B4-BE49-F238E27FC236}">
                <a16:creationId xmlns:a16="http://schemas.microsoft.com/office/drawing/2014/main" id="{513E31A6-D304-7E60-6E08-C96BA42B6505}"/>
              </a:ext>
            </a:extLst>
          </p:cNvPr>
          <p:cNvSpPr/>
          <p:nvPr/>
        </p:nvSpPr>
        <p:spPr>
          <a:xfrm>
            <a:off x="572790" y="2661262"/>
            <a:ext cx="1820432" cy="2991822"/>
          </a:xfrm>
          <a:prstGeom prst="roundRect">
            <a:avLst>
              <a:gd name="adj" fmla="val 14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92000" rIns="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Support economic recovery</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Social impact delivery</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Diversity and equal rights</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Customers rights and satisfaction</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Stakeholder engagement</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Economic value creation</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Human rights </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Business and ethnic compliance</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Corporate governance </a:t>
            </a:r>
          </a:p>
        </p:txBody>
      </p:sp>
      <p:sp>
        <p:nvSpPr>
          <p:cNvPr id="27" name="Rectangle: Rounded Corners 26">
            <a:extLst>
              <a:ext uri="{FF2B5EF4-FFF2-40B4-BE49-F238E27FC236}">
                <a16:creationId xmlns:a16="http://schemas.microsoft.com/office/drawing/2014/main" id="{E9FBEB62-9C84-A159-CE83-96040B14FAF2}"/>
              </a:ext>
            </a:extLst>
          </p:cNvPr>
          <p:cNvSpPr/>
          <p:nvPr/>
        </p:nvSpPr>
        <p:spPr>
          <a:xfrm>
            <a:off x="572790" y="1654330"/>
            <a:ext cx="1820432" cy="1006932"/>
          </a:xfrm>
          <a:prstGeom prst="roundRect">
            <a:avLst/>
          </a:prstGeom>
          <a:solidFill>
            <a:srgbClr val="7D7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29" name="Speech Bubble: Rectangle with Corners Rounded 28">
            <a:extLst>
              <a:ext uri="{FF2B5EF4-FFF2-40B4-BE49-F238E27FC236}">
                <a16:creationId xmlns:a16="http://schemas.microsoft.com/office/drawing/2014/main" id="{D23CEDFC-4B66-436C-8F3C-60102E368FB6}"/>
              </a:ext>
            </a:extLst>
          </p:cNvPr>
          <p:cNvSpPr/>
          <p:nvPr/>
        </p:nvSpPr>
        <p:spPr>
          <a:xfrm>
            <a:off x="572790" y="2270081"/>
            <a:ext cx="1820432" cy="1006932"/>
          </a:xfrm>
          <a:prstGeom prst="wedgeRoundRectCallout">
            <a:avLst>
              <a:gd name="adj1" fmla="val -9885"/>
              <a:gd name="adj2" fmla="val 75023"/>
              <a:gd name="adj3" fmla="val 16667"/>
            </a:avLst>
          </a:prstGeom>
          <a:solidFill>
            <a:srgbClr val="53519E"/>
          </a:solidFill>
          <a:ln>
            <a:noFill/>
          </a:ln>
        </p:spPr>
        <p:style>
          <a:lnRef idx="0">
            <a:scrgbClr r="0" g="0" b="0"/>
          </a:lnRef>
          <a:fillRef idx="0">
            <a:scrgbClr r="0" g="0" b="0"/>
          </a:fillRef>
          <a:effectRef idx="0">
            <a:scrgbClr r="0" g="0" b="0"/>
          </a:effectRef>
          <a:fontRef idx="minor">
            <a:schemeClr val="lt1"/>
          </a:fontRef>
        </p:style>
        <p:txBody>
          <a:bodyPr l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700" b="1" dirty="0">
                <a:latin typeface="Arial" panose="020B0604020202020204" pitchFamily="34" charset="0"/>
                <a:cs typeface="Arial" panose="020B0604020202020204" pitchFamily="34" charset="0"/>
              </a:rPr>
              <a:t>Responsibilities</a:t>
            </a:r>
          </a:p>
        </p:txBody>
      </p:sp>
      <p:sp>
        <p:nvSpPr>
          <p:cNvPr id="3" name="Rectangle 2">
            <a:extLst>
              <a:ext uri="{FF2B5EF4-FFF2-40B4-BE49-F238E27FC236}">
                <a16:creationId xmlns:a16="http://schemas.microsoft.com/office/drawing/2014/main" id="{74D9E448-C1B4-F5FC-2C9F-99F5F258D8A5}"/>
              </a:ext>
            </a:extLst>
          </p:cNvPr>
          <p:cNvSpPr/>
          <p:nvPr/>
        </p:nvSpPr>
        <p:spPr>
          <a:xfrm>
            <a:off x="9521755" y="1014028"/>
            <a:ext cx="2061029" cy="782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Logo&#10;&#10;Description automatically generated with low confidence">
            <a:extLst>
              <a:ext uri="{FF2B5EF4-FFF2-40B4-BE49-F238E27FC236}">
                <a16:creationId xmlns:a16="http://schemas.microsoft.com/office/drawing/2014/main" id="{F1FB3DCB-5867-9553-33B1-A7D5F7341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7954" y="204139"/>
            <a:ext cx="1854788" cy="943624"/>
          </a:xfrm>
          <a:prstGeom prst="rect">
            <a:avLst/>
          </a:prstGeom>
        </p:spPr>
      </p:pic>
    </p:spTree>
    <p:extLst>
      <p:ext uri="{BB962C8B-B14F-4D97-AF65-F5344CB8AC3E}">
        <p14:creationId xmlns:p14="http://schemas.microsoft.com/office/powerpoint/2010/main" val="237462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or: Elbow 16">
            <a:extLst>
              <a:ext uri="{FF2B5EF4-FFF2-40B4-BE49-F238E27FC236}">
                <a16:creationId xmlns:a16="http://schemas.microsoft.com/office/drawing/2014/main" id="{2409E429-8135-6785-81CB-B15244B2A7AD}"/>
              </a:ext>
            </a:extLst>
          </p:cNvPr>
          <p:cNvCxnSpPr/>
          <p:nvPr/>
        </p:nvCxnSpPr>
        <p:spPr>
          <a:xfrm flipV="1">
            <a:off x="5515666" y="1336512"/>
            <a:ext cx="2177143" cy="615751"/>
          </a:xfrm>
          <a:prstGeom prst="bentConnector3">
            <a:avLst/>
          </a:prstGeom>
          <a:ln>
            <a:solidFill>
              <a:srgbClr val="7A7A7A"/>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A5E11B60-DFB4-D823-782E-ADA19B7F507C}"/>
              </a:ext>
            </a:extLst>
          </p:cNvPr>
          <p:cNvSpPr/>
          <p:nvPr/>
        </p:nvSpPr>
        <p:spPr>
          <a:xfrm>
            <a:off x="587289" y="1654330"/>
            <a:ext cx="1747578" cy="3890092"/>
          </a:xfrm>
          <a:prstGeom prst="roundRect">
            <a:avLst>
              <a:gd name="adj" fmla="val 14341"/>
            </a:avLst>
          </a:prstGeom>
          <a:solidFill>
            <a:schemeClr val="bg1"/>
          </a:solidFill>
          <a:ln>
            <a:noFill/>
          </a:ln>
          <a:effectLst>
            <a:outerShdw blurRad="127000" dist="1270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2" name="Rectangle: Rounded Corners 11">
            <a:extLst>
              <a:ext uri="{FF2B5EF4-FFF2-40B4-BE49-F238E27FC236}">
                <a16:creationId xmlns:a16="http://schemas.microsoft.com/office/drawing/2014/main" id="{CDE2AAB3-E25F-94CA-ACF2-961C54E2D24C}"/>
              </a:ext>
            </a:extLst>
          </p:cNvPr>
          <p:cNvSpPr/>
          <p:nvPr/>
        </p:nvSpPr>
        <p:spPr>
          <a:xfrm>
            <a:off x="550863" y="2606931"/>
            <a:ext cx="1820432" cy="2991822"/>
          </a:xfrm>
          <a:prstGeom prst="roundRect">
            <a:avLst>
              <a:gd name="adj" fmla="val 14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92000" rIns="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Take urgent action to combat climate change</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Stakeholders' development agenda.</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 Just ask supports an ambitious climate driven goal to be zero net carbon by 2050</a:t>
            </a:r>
          </a:p>
          <a:p>
            <a:pPr marL="171450" indent="-171450">
              <a:buFont typeface="Arial" panose="020B0604020202020204" pitchFamily="34" charset="0"/>
              <a:buChar char="•"/>
            </a:pPr>
            <a:r>
              <a:rPr lang="en-US" sz="1050" noProof="1">
                <a:solidFill>
                  <a:schemeClr val="tx1">
                    <a:lumMod val="50000"/>
                    <a:lumOff val="50000"/>
                  </a:schemeClr>
                </a:solidFill>
                <a:latin typeface="Arial" panose="020B0604020202020204" pitchFamily="34" charset="0"/>
                <a:cs typeface="Arial" panose="020B0604020202020204" pitchFamily="34" charset="0"/>
              </a:rPr>
              <a:t>Working in partnership for environmental stainability </a:t>
            </a:r>
          </a:p>
        </p:txBody>
      </p:sp>
      <p:sp>
        <p:nvSpPr>
          <p:cNvPr id="13" name="Rectangle: Rounded Corners 12">
            <a:extLst>
              <a:ext uri="{FF2B5EF4-FFF2-40B4-BE49-F238E27FC236}">
                <a16:creationId xmlns:a16="http://schemas.microsoft.com/office/drawing/2014/main" id="{8B9E9DFC-4A73-3C1E-433D-F4D96C8FBDB1}"/>
              </a:ext>
            </a:extLst>
          </p:cNvPr>
          <p:cNvSpPr/>
          <p:nvPr/>
        </p:nvSpPr>
        <p:spPr>
          <a:xfrm>
            <a:off x="550863" y="1599999"/>
            <a:ext cx="1820432" cy="100693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4" name="Speech Bubble: Rectangle with Corners Rounded 13">
            <a:extLst>
              <a:ext uri="{FF2B5EF4-FFF2-40B4-BE49-F238E27FC236}">
                <a16:creationId xmlns:a16="http://schemas.microsoft.com/office/drawing/2014/main" id="{230DC947-D950-C3D3-4D7C-FC57D94D7786}"/>
              </a:ext>
            </a:extLst>
          </p:cNvPr>
          <p:cNvSpPr/>
          <p:nvPr/>
        </p:nvSpPr>
        <p:spPr>
          <a:xfrm>
            <a:off x="550863" y="2215750"/>
            <a:ext cx="1820432" cy="1006932"/>
          </a:xfrm>
          <a:prstGeom prst="wedgeRoundRectCallout">
            <a:avLst>
              <a:gd name="adj1" fmla="val 9969"/>
              <a:gd name="adj2" fmla="val 75042"/>
              <a:gd name="adj3" fmla="val 16667"/>
            </a:avLst>
          </a:prstGeom>
          <a:solidFill>
            <a:srgbClr val="60BF5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700" b="1" dirty="0">
                <a:solidFill>
                  <a:schemeClr val="tx1">
                    <a:lumMod val="85000"/>
                    <a:lumOff val="15000"/>
                  </a:schemeClr>
                </a:solidFill>
                <a:latin typeface="Arial" panose="020B0604020202020204" pitchFamily="34" charset="0"/>
                <a:cs typeface="Arial" panose="020B0604020202020204" pitchFamily="34" charset="0"/>
              </a:rPr>
              <a:t>Environment</a:t>
            </a:r>
          </a:p>
        </p:txBody>
      </p:sp>
      <p:sp>
        <p:nvSpPr>
          <p:cNvPr id="15" name="Oval 14">
            <a:extLst>
              <a:ext uri="{FF2B5EF4-FFF2-40B4-BE49-F238E27FC236}">
                <a16:creationId xmlns:a16="http://schemas.microsoft.com/office/drawing/2014/main" id="{CDBED7ED-A256-2EA8-F760-DDA1A40299FD}"/>
              </a:ext>
            </a:extLst>
          </p:cNvPr>
          <p:cNvSpPr/>
          <p:nvPr/>
        </p:nvSpPr>
        <p:spPr>
          <a:xfrm>
            <a:off x="3648552" y="1204916"/>
            <a:ext cx="3421353" cy="3421353"/>
          </a:xfrm>
          <a:prstGeom prst="ellipse">
            <a:avLst/>
          </a:prstGeom>
          <a:solidFill>
            <a:srgbClr val="60B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800" b="1" dirty="0">
                <a:latin typeface="Arial" panose="020B0604020202020204" pitchFamily="34" charset="0"/>
                <a:cs typeface="Arial" panose="020B0604020202020204" pitchFamily="34" charset="0"/>
              </a:rPr>
              <a:t>87.8%</a:t>
            </a:r>
          </a:p>
          <a:p>
            <a:pPr algn="ctr"/>
            <a:r>
              <a:rPr lang="en-US" sz="2000" dirty="0">
                <a:latin typeface="Arial" panose="020B0604020202020204" pitchFamily="34" charset="0"/>
                <a:cs typeface="Arial" panose="020B0604020202020204" pitchFamily="34" charset="0"/>
              </a:rPr>
              <a:t>economical driving score across our fleet, advised by the Lightfoot telematics system.</a:t>
            </a:r>
          </a:p>
          <a:p>
            <a:pPr algn="ctr"/>
            <a:r>
              <a:rPr lang="en-US" sz="2000" dirty="0">
                <a:latin typeface="Arial" panose="020B0604020202020204" pitchFamily="34" charset="0"/>
                <a:cs typeface="Arial" panose="020B0604020202020204" pitchFamily="34" charset="0"/>
              </a:rPr>
              <a:t> Assisting with fuel saving and a CO2 reduction</a:t>
            </a:r>
          </a:p>
        </p:txBody>
      </p:sp>
      <p:sp>
        <p:nvSpPr>
          <p:cNvPr id="16" name="Oval 15">
            <a:extLst>
              <a:ext uri="{FF2B5EF4-FFF2-40B4-BE49-F238E27FC236}">
                <a16:creationId xmlns:a16="http://schemas.microsoft.com/office/drawing/2014/main" id="{D47DB189-9F8B-3944-3FDD-E12931B5521A}"/>
              </a:ext>
            </a:extLst>
          </p:cNvPr>
          <p:cNvSpPr/>
          <p:nvPr/>
        </p:nvSpPr>
        <p:spPr>
          <a:xfrm>
            <a:off x="2450571" y="3592412"/>
            <a:ext cx="2060672" cy="2060672"/>
          </a:xfrm>
          <a:prstGeom prst="ellipse">
            <a:avLst/>
          </a:prstGeom>
          <a:solidFill>
            <a:srgbClr val="60B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800" b="1" dirty="0">
                <a:latin typeface="Arial" panose="020B0604020202020204" pitchFamily="34" charset="0"/>
                <a:cs typeface="Arial" panose="020B0604020202020204" pitchFamily="34" charset="0"/>
              </a:rPr>
              <a:t>6</a:t>
            </a:r>
          </a:p>
          <a:p>
            <a:pPr algn="ctr"/>
            <a:r>
              <a:rPr lang="en-US" sz="1400" dirty="0">
                <a:latin typeface="Arial" panose="020B0604020202020204" pitchFamily="34" charset="0"/>
                <a:cs typeface="Arial" panose="020B0604020202020204" pitchFamily="34" charset="0"/>
              </a:rPr>
              <a:t>Trialed fully electric/hybrid vehicles to review their suitability for our operations</a:t>
            </a:r>
          </a:p>
          <a:p>
            <a:pPr algn="ctr"/>
            <a:endParaRPr lang="en-US" sz="14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E0A6404-3938-65A2-B074-242D1DD9CFD4}"/>
              </a:ext>
            </a:extLst>
          </p:cNvPr>
          <p:cNvSpPr txBox="1"/>
          <p:nvPr/>
        </p:nvSpPr>
        <p:spPr>
          <a:xfrm>
            <a:off x="7069905" y="1522437"/>
            <a:ext cx="4282395" cy="73866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400" dirty="0">
                <a:latin typeface="Arial" panose="020B0604020202020204" pitchFamily="34" charset="0"/>
                <a:cs typeface="Arial" panose="020B0604020202020204" pitchFamily="34" charset="0"/>
              </a:rPr>
              <a:t>At Just Ask, we are committed to managing and reducing any effects that our business model has on the environment. In the 2021/22 period we have:</a:t>
            </a:r>
          </a:p>
        </p:txBody>
      </p:sp>
      <p:sp>
        <p:nvSpPr>
          <p:cNvPr id="23" name="TextBox 22">
            <a:extLst>
              <a:ext uri="{FF2B5EF4-FFF2-40B4-BE49-F238E27FC236}">
                <a16:creationId xmlns:a16="http://schemas.microsoft.com/office/drawing/2014/main" id="{5D320145-B7FB-8208-ECB5-3007CD50F10C}"/>
              </a:ext>
            </a:extLst>
          </p:cNvPr>
          <p:cNvSpPr txBox="1"/>
          <p:nvPr/>
        </p:nvSpPr>
        <p:spPr>
          <a:xfrm>
            <a:off x="7082602" y="2379500"/>
            <a:ext cx="5000473"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Replenished our fleet with 118 new vehicles that are fitted with improved technology to </a:t>
            </a:r>
            <a:r>
              <a:rPr lang="en-US" sz="1400" dirty="0" err="1">
                <a:latin typeface="Arial" panose="020B0604020202020204" pitchFamily="34" charset="0"/>
                <a:cs typeface="Arial" panose="020B0604020202020204" pitchFamily="34" charset="0"/>
              </a:rPr>
              <a:t>minimise</a:t>
            </a:r>
            <a:r>
              <a:rPr lang="en-US" sz="1400" dirty="0">
                <a:latin typeface="Arial" panose="020B0604020202020204" pitchFamily="34" charset="0"/>
                <a:cs typeface="Arial" panose="020B0604020202020204" pitchFamily="34" charset="0"/>
              </a:rPr>
              <a:t> our impact and footprint on the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a:latin typeface="Arial" panose="020B0604020202020204" pitchFamily="34" charset="0"/>
                <a:cs typeface="Arial" panose="020B0604020202020204" pitchFamily="34" charset="0"/>
              </a:rPr>
              <a:t>Mobilised</a:t>
            </a:r>
            <a:r>
              <a:rPr lang="en-US" sz="1400" dirty="0">
                <a:latin typeface="Arial" panose="020B0604020202020204" pitchFamily="34" charset="0"/>
                <a:cs typeface="Arial" panose="020B0604020202020204" pitchFamily="34" charset="0"/>
              </a:rPr>
              <a:t> our first contract with all electric lawnmowers and hedge cutting equipment.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Continued to manage and review our waste processes to ensure so far as possible, all by-products of our operations are recycled with reputable waste recycling facilities.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13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A457B3-D0BF-4D66-D8A8-656909560C6C}"/>
              </a:ext>
            </a:extLst>
          </p:cNvPr>
          <p:cNvSpPr>
            <a:spLocks noGrp="1"/>
          </p:cNvSpPr>
          <p:nvPr>
            <p:ph type="body" sz="quarter" idx="10"/>
          </p:nvPr>
        </p:nvSpPr>
        <p:spPr/>
        <p:txBody>
          <a:bodyPr/>
          <a:lstStyle/>
          <a:p>
            <a:r>
              <a:rPr lang="en-GB" dirty="0"/>
              <a:t>Case Study: Environmental Benefits</a:t>
            </a:r>
          </a:p>
        </p:txBody>
      </p:sp>
      <p:pic>
        <p:nvPicPr>
          <p:cNvPr id="3" name="Picture 2" descr="A picture containing tree, plant&#10;&#10;Description automatically generated">
            <a:extLst>
              <a:ext uri="{FF2B5EF4-FFF2-40B4-BE49-F238E27FC236}">
                <a16:creationId xmlns:a16="http://schemas.microsoft.com/office/drawing/2014/main" id="{A6754C25-0C17-7437-7991-23A07023A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28469" y="1837873"/>
            <a:ext cx="5303227" cy="3300710"/>
          </a:xfrm>
          <a:prstGeom prst="rect">
            <a:avLst/>
          </a:prstGeom>
          <a:ln>
            <a:noFill/>
          </a:ln>
          <a:effectLst>
            <a:outerShdw blurRad="292100" dist="139700" dir="2700000" algn="tl" rotWithShape="0">
              <a:srgbClr val="333333">
                <a:alpha val="65000"/>
              </a:srgbClr>
            </a:outerShdw>
          </a:effectLst>
        </p:spPr>
      </p:pic>
      <p:pic>
        <p:nvPicPr>
          <p:cNvPr id="4" name="Picture 3" descr="A picture containing outdoor, ground, tree, sky&#10;&#10;Description automatically generated">
            <a:extLst>
              <a:ext uri="{FF2B5EF4-FFF2-40B4-BE49-F238E27FC236}">
                <a16:creationId xmlns:a16="http://schemas.microsoft.com/office/drawing/2014/main" id="{F6F1C3C8-1DE1-2CFA-359A-C1CFEF8C8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514" y="1717431"/>
            <a:ext cx="3020788" cy="493663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FE4F64C5-4C63-D9FC-4E46-09438F291621}"/>
              </a:ext>
            </a:extLst>
          </p:cNvPr>
          <p:cNvSpPr txBox="1"/>
          <p:nvPr/>
        </p:nvSpPr>
        <p:spPr>
          <a:xfrm>
            <a:off x="7061141" y="2317271"/>
            <a:ext cx="4558070" cy="375487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Jack has a number of long-standing health issues.  A couple of years ago he also suffered a stroke which left him with difficulties breathing as well as being physically weaker compared to his early years. He is trying to recover from the stroke, but the progress is very slowly.</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Just Ask received a request for support.  The team arrived at Jack’s property where 6 members of staff cleared the area and removed all the green wastes, leaving Jack a space that enabled him to build a new usable garden to enjoy once again.</a:t>
            </a:r>
          </a:p>
          <a:p>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Evidence strongly suggests that if we spend time in a green environment, then we reduce stress, improve mood and enhance our wellbeing &amp; mental heath.  </a:t>
            </a:r>
            <a:endParaRPr lang="en-GB" sz="1400" dirty="0">
              <a:latin typeface="Arial" panose="020B0604020202020204" pitchFamily="34" charset="0"/>
              <a:cs typeface="Arial" panose="020B0604020202020204" pitchFamily="34" charset="0"/>
            </a:endParaRPr>
          </a:p>
          <a:p>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99D6973-A189-BDBF-0E66-D156B7592D4F}"/>
              </a:ext>
            </a:extLst>
          </p:cNvPr>
          <p:cNvSpPr txBox="1"/>
          <p:nvPr/>
        </p:nvSpPr>
        <p:spPr>
          <a:xfrm>
            <a:off x="8099204" y="1567108"/>
            <a:ext cx="2481943" cy="584775"/>
          </a:xfrm>
          <a:prstGeom prst="rect">
            <a:avLst/>
          </a:prstGeom>
          <a:noFill/>
        </p:spPr>
        <p:txBody>
          <a:bodyPr wrap="square" rtlCol="0">
            <a:spAutoFit/>
          </a:bodyPr>
          <a:lstStyle/>
          <a:p>
            <a:pPr algn="ctr"/>
            <a:r>
              <a:rPr lang="en-US" sz="1600" b="1" dirty="0">
                <a:solidFill>
                  <a:srgbClr val="60BF51"/>
                </a:solidFill>
                <a:latin typeface="Arial" panose="020B0604020202020204" pitchFamily="34" charset="0"/>
                <a:cs typeface="Arial" panose="020B0604020202020204" pitchFamily="34" charset="0"/>
              </a:rPr>
              <a:t>Jack’s Garden </a:t>
            </a:r>
          </a:p>
          <a:p>
            <a:pPr algn="ctr"/>
            <a:r>
              <a:rPr lang="en-US" sz="1600" b="1" dirty="0">
                <a:solidFill>
                  <a:srgbClr val="60BF51"/>
                </a:solidFill>
                <a:latin typeface="Arial" panose="020B0604020202020204" pitchFamily="34" charset="0"/>
                <a:cs typeface="Arial" panose="020B0604020202020204" pitchFamily="34" charset="0"/>
              </a:rPr>
              <a:t>Case study   </a:t>
            </a:r>
            <a:endParaRPr lang="en-GB" sz="1600" b="1" dirty="0">
              <a:solidFill>
                <a:srgbClr val="60BF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804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986ea6-8122-4694-b466-b24ff951d0e5">
      <Terms xmlns="http://schemas.microsoft.com/office/infopath/2007/PartnerControls"/>
    </lcf76f155ced4ddcb4097134ff3c332f>
    <TaxCatchAll xmlns="6147a195-c3db-47c5-91f6-95e43adb67c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3898ACB0E58441B7670106BE5E2AEA" ma:contentTypeVersion="15" ma:contentTypeDescription="Create a new document." ma:contentTypeScope="" ma:versionID="55186bdfa569cd23aa796babcc9ca582">
  <xsd:schema xmlns:xsd="http://www.w3.org/2001/XMLSchema" xmlns:xs="http://www.w3.org/2001/XMLSchema" xmlns:p="http://schemas.microsoft.com/office/2006/metadata/properties" xmlns:ns2="53986ea6-8122-4694-b466-b24ff951d0e5" xmlns:ns3="6147a195-c3db-47c5-91f6-95e43adb67c1" targetNamespace="http://schemas.microsoft.com/office/2006/metadata/properties" ma:root="true" ma:fieldsID="16935ba5a6b122ef7996676d08956122" ns2:_="" ns3:_="">
    <xsd:import namespace="53986ea6-8122-4694-b466-b24ff951d0e5"/>
    <xsd:import namespace="6147a195-c3db-47c5-91f6-95e43adb67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86ea6-8122-4694-b466-b24ff951d0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269bbb2-90d1-4970-ad2f-ff66c63f305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47a195-c3db-47c5-91f6-95e43adb67c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3764c5d-0ae2-42c2-811e-cd99373756f0}" ma:internalName="TaxCatchAll" ma:showField="CatchAllData" ma:web="6147a195-c3db-47c5-91f6-95e43adb67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AD106E-6A91-4802-8959-1450DB5A404E}">
  <ds:schemaRefs>
    <ds:schemaRef ds:uri="http://schemas.microsoft.com/office/2006/metadata/properties"/>
    <ds:schemaRef ds:uri="http://schemas.microsoft.com/office/infopath/2007/PartnerControls"/>
    <ds:schemaRef ds:uri="53986ea6-8122-4694-b466-b24ff951d0e5"/>
    <ds:schemaRef ds:uri="6147a195-c3db-47c5-91f6-95e43adb67c1"/>
  </ds:schemaRefs>
</ds:datastoreItem>
</file>

<file path=customXml/itemProps2.xml><?xml version="1.0" encoding="utf-8"?>
<ds:datastoreItem xmlns:ds="http://schemas.openxmlformats.org/officeDocument/2006/customXml" ds:itemID="{67F304B8-BD6B-4B10-A7D9-07B49E8515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86ea6-8122-4694-b466-b24ff951d0e5"/>
    <ds:schemaRef ds:uri="6147a195-c3db-47c5-91f6-95e43adb67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93590B-EDE8-46EE-A1D7-D3CD951B16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1834</TotalTime>
  <Words>3122</Words>
  <Application>Microsoft Macintosh PowerPoint</Application>
  <PresentationFormat>Widescreen</PresentationFormat>
  <Paragraphs>247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Courier New</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Delaney-Jones</dc:creator>
  <cp:lastModifiedBy>Jeremy Locke</cp:lastModifiedBy>
  <cp:revision>6</cp:revision>
  <dcterms:created xsi:type="dcterms:W3CDTF">2022-03-22T12:54:19Z</dcterms:created>
  <dcterms:modified xsi:type="dcterms:W3CDTF">2022-07-12T13:57:34Z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0x010100FF3898ACB0E58441B7670106BE5E2AEA</vt:lpwstr>
  </property>
</Properties>
</file>