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media/image8.jpg" ContentType="image/jp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4"/>
  </p:notesMasterIdLst>
  <p:handoutMasterIdLst>
    <p:handoutMasterId r:id="rId15"/>
  </p:handoutMasterIdLst>
  <p:sldIdLst>
    <p:sldId id="453" r:id="rId5"/>
    <p:sldId id="467" r:id="rId6"/>
    <p:sldId id="261" r:id="rId7"/>
    <p:sldId id="459" r:id="rId8"/>
    <p:sldId id="461" r:id="rId9"/>
    <p:sldId id="463" r:id="rId10"/>
    <p:sldId id="464" r:id="rId11"/>
    <p:sldId id="468" r:id="rId12"/>
    <p:sldId id="466"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10" autoAdjust="0"/>
    <p:restoredTop sz="94660"/>
  </p:normalViewPr>
  <p:slideViewPr>
    <p:cSldViewPr>
      <p:cViewPr varScale="1">
        <p:scale>
          <a:sx n="81" d="100"/>
          <a:sy n="81" d="100"/>
        </p:scale>
        <p:origin x="1502" y="58"/>
      </p:cViewPr>
      <p:guideLst>
        <p:guide orient="horz" pos="2160"/>
        <p:guide pos="2880"/>
      </p:guideLst>
    </p:cSldViewPr>
  </p:slideViewPr>
  <p:notesTextViewPr>
    <p:cViewPr>
      <p:scale>
        <a:sx n="1" d="1"/>
        <a:sy n="1" d="1"/>
      </p:scale>
      <p:origin x="0" y="0"/>
    </p:cViewPr>
  </p:notesTextViewPr>
  <p:notesViewPr>
    <p:cSldViewPr>
      <p:cViewPr varScale="1">
        <p:scale>
          <a:sx n="67" d="100"/>
          <a:sy n="67" d="100"/>
        </p:scale>
        <p:origin x="-3168" y="-7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BE5A2A6-2788-4EC6-B8B0-BB41546BB0EC}" type="datetimeFigureOut">
              <a:rPr lang="en-GB" smtClean="0"/>
              <a:t>06/11/2020</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9AD91E4-45FF-4FB0-B9C1-F96210400F27}" type="slidenum">
              <a:rPr lang="en-GB" smtClean="0"/>
              <a:t>‹#›</a:t>
            </a:fld>
            <a:endParaRPr lang="en-GB"/>
          </a:p>
        </p:txBody>
      </p:sp>
    </p:spTree>
    <p:extLst>
      <p:ext uri="{BB962C8B-B14F-4D97-AF65-F5344CB8AC3E}">
        <p14:creationId xmlns:p14="http://schemas.microsoft.com/office/powerpoint/2010/main" val="28099183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1BC209-BB4E-4979-99B4-07BD852531B6}" type="datetimeFigureOut">
              <a:rPr lang="en-GB" smtClean="0"/>
              <a:t>06/11/2020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DE3C72-3289-4C18-9916-C18DD1232B6A}" type="slidenum">
              <a:rPr lang="en-GB" smtClean="0"/>
              <a:t>‹#›</a:t>
            </a:fld>
            <a:endParaRPr lang="en-GB"/>
          </a:p>
        </p:txBody>
      </p:sp>
    </p:spTree>
    <p:extLst>
      <p:ext uri="{BB962C8B-B14F-4D97-AF65-F5344CB8AC3E}">
        <p14:creationId xmlns:p14="http://schemas.microsoft.com/office/powerpoint/2010/main" val="29118200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0DE3C72-3289-4C18-9916-C18DD1232B6A}" type="slidenum">
              <a:rPr lang="en-GB" smtClean="0"/>
              <a:t>6</a:t>
            </a:fld>
            <a:endParaRPr lang="en-GB"/>
          </a:p>
        </p:txBody>
      </p:sp>
    </p:spTree>
    <p:extLst>
      <p:ext uri="{BB962C8B-B14F-4D97-AF65-F5344CB8AC3E}">
        <p14:creationId xmlns:p14="http://schemas.microsoft.com/office/powerpoint/2010/main" val="36046512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www.justaskservices.co.uk/" TargetMode="External"/><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www.justaskservices.co.uk/" TargetMode="External"/><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5" name="Picture 14"/>
          <p:cNvPicPr/>
          <p:nvPr userDrawn="1"/>
        </p:nvPicPr>
        <p:blipFill rotWithShape="1">
          <a:blip r:embed="rId2">
            <a:extLst>
              <a:ext uri="{28A0092B-C50C-407E-A947-70E740481C1C}">
                <a14:useLocalDpi xmlns:a14="http://schemas.microsoft.com/office/drawing/2010/main" val="0"/>
              </a:ext>
            </a:extLst>
          </a:blip>
          <a:srcRect l="27723" t="20228" r="18429" b="7977"/>
          <a:stretch/>
        </p:blipFill>
        <p:spPr bwMode="auto">
          <a:xfrm>
            <a:off x="0" y="0"/>
            <a:ext cx="9144000" cy="6858000"/>
          </a:xfrm>
          <a:prstGeom prst="rect">
            <a:avLst/>
          </a:prstGeom>
          <a:ln>
            <a:noFill/>
          </a:ln>
          <a:extLst>
            <a:ext uri="{53640926-AAD7-44D8-BBD7-CCE9431645EC}">
              <a14:shadowObscured xmlns:a14="http://schemas.microsoft.com/office/drawing/2010/main"/>
            </a:ext>
          </a:extLst>
        </p:spPr>
      </p:pic>
      <p:pic>
        <p:nvPicPr>
          <p:cNvPr id="12" name="Picture 11" descr="C:\Users\kathryn.morgan\AppData\Local\Temp\Temp1_Logos.zip\Logos\RGB - online\png\Just_Ask_RGB1.png"/>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804248" y="260648"/>
            <a:ext cx="1969770" cy="957580"/>
          </a:xfrm>
          <a:prstGeom prst="rect">
            <a:avLst/>
          </a:prstGeom>
          <a:noFill/>
          <a:ln>
            <a:noFill/>
          </a:ln>
        </p:spPr>
      </p:pic>
    </p:spTree>
    <p:extLst>
      <p:ext uri="{BB962C8B-B14F-4D97-AF65-F5344CB8AC3E}">
        <p14:creationId xmlns:p14="http://schemas.microsoft.com/office/powerpoint/2010/main" val="223893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 Slide">
    <p:bg>
      <p:bgRef idx="1001">
        <a:schemeClr val="bg2"/>
      </p:bgRef>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64288" y="188640"/>
            <a:ext cx="1726556" cy="836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Box 18">
            <a:extLst>
              <a:ext uri="{FF2B5EF4-FFF2-40B4-BE49-F238E27FC236}">
                <a16:creationId xmlns:a16="http://schemas.microsoft.com/office/drawing/2014/main" id="{395DAC66-A539-4B3D-8325-27B5AC6F8923}"/>
              </a:ext>
            </a:extLst>
          </p:cNvPr>
          <p:cNvSpPr txBox="1"/>
          <p:nvPr userDrawn="1"/>
        </p:nvSpPr>
        <p:spPr>
          <a:xfrm>
            <a:off x="1346478" y="5689436"/>
            <a:ext cx="6451044" cy="97992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300"/>
              </a:spcBef>
              <a:spcAft>
                <a:spcPts val="0"/>
              </a:spcAft>
            </a:pPr>
            <a:r>
              <a:rPr lang="en-GB" sz="1000" b="1" dirty="0">
                <a:solidFill>
                  <a:srgbClr val="FFFFFF"/>
                </a:solidFill>
                <a:effectLst/>
                <a:latin typeface="Arial" panose="020B0604020202020204" pitchFamily="34" charset="0"/>
                <a:ea typeface="Calibri" panose="020F0502020204030204" pitchFamily="34" charset="0"/>
              </a:rPr>
              <a:t>Just Ask Estate Services Limited</a:t>
            </a:r>
          </a:p>
          <a:p>
            <a:pPr algn="ctr">
              <a:spcBef>
                <a:spcPts val="300"/>
              </a:spcBef>
              <a:spcAft>
                <a:spcPts val="0"/>
              </a:spcAft>
            </a:pPr>
            <a:r>
              <a:rPr lang="en-GB" sz="1000" b="1" dirty="0">
                <a:solidFill>
                  <a:srgbClr val="FFFFFF"/>
                </a:solidFill>
                <a:effectLst/>
                <a:latin typeface="Arial" panose="020B0604020202020204" pitchFamily="34" charset="0"/>
                <a:ea typeface="Calibri" panose="020F0502020204030204" pitchFamily="34" charset="0"/>
              </a:rPr>
              <a:t>Registered Number: 5956392</a:t>
            </a:r>
          </a:p>
          <a:p>
            <a:pPr algn="ctr">
              <a:spcBef>
                <a:spcPts val="300"/>
              </a:spcBef>
              <a:spcAft>
                <a:spcPts val="0"/>
              </a:spcAft>
            </a:pPr>
            <a:r>
              <a:rPr lang="en-GB" sz="1000" b="1" dirty="0">
                <a:solidFill>
                  <a:srgbClr val="FFFFFF"/>
                </a:solidFill>
                <a:effectLst/>
                <a:latin typeface="Arial" panose="020B0604020202020204" pitchFamily="34" charset="0"/>
                <a:ea typeface="Calibri" panose="020F0502020204030204" pitchFamily="34" charset="0"/>
              </a:rPr>
              <a:t>Registered Office: Unit 4, </a:t>
            </a:r>
            <a:r>
              <a:rPr lang="en-GB" sz="1000" b="1" dirty="0" err="1">
                <a:solidFill>
                  <a:srgbClr val="FFFFFF"/>
                </a:solidFill>
                <a:effectLst/>
                <a:latin typeface="Arial" panose="020B0604020202020204" pitchFamily="34" charset="0"/>
                <a:ea typeface="Calibri" panose="020F0502020204030204" pitchFamily="34" charset="0"/>
              </a:rPr>
              <a:t>Wintersells</a:t>
            </a:r>
            <a:r>
              <a:rPr lang="en-GB" sz="1000" b="1" dirty="0">
                <a:solidFill>
                  <a:srgbClr val="FFFFFF"/>
                </a:solidFill>
                <a:effectLst/>
                <a:latin typeface="Arial" panose="020B0604020202020204" pitchFamily="34" charset="0"/>
                <a:ea typeface="Calibri" panose="020F0502020204030204" pitchFamily="34" charset="0"/>
              </a:rPr>
              <a:t> Business Park, </a:t>
            </a:r>
            <a:r>
              <a:rPr lang="en-GB" sz="1000" b="1" dirty="0" err="1">
                <a:solidFill>
                  <a:srgbClr val="FFFFFF"/>
                </a:solidFill>
                <a:effectLst/>
                <a:latin typeface="Arial" panose="020B0604020202020204" pitchFamily="34" charset="0"/>
                <a:ea typeface="Calibri" panose="020F0502020204030204" pitchFamily="34" charset="0"/>
              </a:rPr>
              <a:t>Wintersells</a:t>
            </a:r>
            <a:r>
              <a:rPr lang="en-GB" sz="1000" b="1" dirty="0">
                <a:solidFill>
                  <a:srgbClr val="FFFFFF"/>
                </a:solidFill>
                <a:effectLst/>
                <a:latin typeface="Arial" panose="020B0604020202020204" pitchFamily="34" charset="0"/>
                <a:ea typeface="Calibri" panose="020F0502020204030204" pitchFamily="34" charset="0"/>
              </a:rPr>
              <a:t> Road, West Byfleet, Surrey, KT14 7LF</a:t>
            </a:r>
          </a:p>
          <a:p>
            <a:pPr algn="ctr">
              <a:spcBef>
                <a:spcPts val="300"/>
              </a:spcBef>
              <a:spcAft>
                <a:spcPts val="0"/>
              </a:spcAft>
            </a:pPr>
            <a:r>
              <a:rPr lang="en-GB" sz="1000" b="1" dirty="0">
                <a:solidFill>
                  <a:srgbClr val="FFFFFF"/>
                </a:solidFill>
                <a:effectLst/>
                <a:latin typeface="Arial" panose="020B0604020202020204" pitchFamily="34" charset="0"/>
                <a:ea typeface="Calibri" panose="020F0502020204030204" pitchFamily="34" charset="0"/>
              </a:rPr>
              <a:t>T- 0203 746 8500</a:t>
            </a:r>
          </a:p>
          <a:p>
            <a:pPr algn="ctr">
              <a:spcBef>
                <a:spcPts val="300"/>
              </a:spcBef>
              <a:spcAft>
                <a:spcPts val="0"/>
              </a:spcAft>
            </a:pPr>
            <a:r>
              <a:rPr lang="en-GB" sz="1000" b="1" u="sng" dirty="0">
                <a:solidFill>
                  <a:srgbClr val="FFFFFF"/>
                </a:solidFill>
                <a:effectLst/>
                <a:latin typeface="Arial" panose="020B0604020202020204" pitchFamily="34" charset="0"/>
                <a:ea typeface="Calibri" panose="020F0502020204030204" pitchFamily="34" charset="0"/>
                <a:hlinkClick r:id="rId3"/>
              </a:rPr>
              <a:t>www.justaskservices.co.uk</a:t>
            </a:r>
            <a:endParaRPr lang="en-GB" sz="1000" b="1" dirty="0">
              <a:solidFill>
                <a:srgbClr val="FFFFFF"/>
              </a:solidFill>
              <a:effectLst/>
              <a:latin typeface="Arial" panose="020B0604020202020204" pitchFamily="34" charset="0"/>
              <a:ea typeface="Calibri" panose="020F0502020204030204" pitchFamily="34" charset="0"/>
            </a:endParaRPr>
          </a:p>
          <a:p>
            <a:pPr algn="ctr">
              <a:spcBef>
                <a:spcPts val="300"/>
              </a:spcBef>
              <a:spcAft>
                <a:spcPts val="300"/>
              </a:spcAft>
            </a:pPr>
            <a:r>
              <a:rPr lang="en-GB" sz="1000" b="1" dirty="0">
                <a:solidFill>
                  <a:srgbClr val="FFFFFF"/>
                </a:solidFill>
                <a:effectLst/>
                <a:latin typeface="Arial" panose="020B0604020202020204" pitchFamily="34" charset="0"/>
                <a:ea typeface="Calibri" panose="020F0502020204030204" pitchFamily="34" charset="0"/>
              </a:rPr>
              <a:t> </a:t>
            </a:r>
          </a:p>
          <a:p>
            <a:pPr>
              <a:spcAft>
                <a:spcPts val="600"/>
              </a:spcAft>
            </a:pPr>
            <a:r>
              <a:rPr lang="en-GB" sz="1000" dirty="0">
                <a:effectLst/>
                <a:latin typeface="Arial" panose="020B0604020202020204" pitchFamily="34" charset="0"/>
                <a:ea typeface="Calibri" panose="020F0502020204030204" pitchFamily="34" charset="0"/>
              </a:rPr>
              <a:t> </a:t>
            </a:r>
          </a:p>
        </p:txBody>
      </p:sp>
    </p:spTree>
    <p:extLst>
      <p:ext uri="{BB962C8B-B14F-4D97-AF65-F5344CB8AC3E}">
        <p14:creationId xmlns:p14="http://schemas.microsoft.com/office/powerpoint/2010/main" val="392008363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778098"/>
          </a:xfrm>
        </p:spPr>
        <p:txBody>
          <a:bodyPr>
            <a:normAutofit/>
          </a:bodyPr>
          <a:lstStyle>
            <a:lvl1pPr algn="l">
              <a:defRPr sz="3600">
                <a:latin typeface="Arial" panose="020B0604020202020204" pitchFamily="34" charset="0"/>
                <a:cs typeface="Arial" panose="020B0604020202020204" pitchFamily="34" charset="0"/>
              </a:defRPr>
            </a:lvl1pPr>
          </a:lstStyle>
          <a:p>
            <a:r>
              <a:rPr lang="en-GB" dirty="0"/>
              <a:t>Title</a:t>
            </a:r>
          </a:p>
        </p:txBody>
      </p:sp>
      <p:sp>
        <p:nvSpPr>
          <p:cNvPr id="3" name="Content Placeholder 2"/>
          <p:cNvSpPr>
            <a:spLocks noGrp="1"/>
          </p:cNvSpPr>
          <p:nvPr>
            <p:ph idx="1"/>
          </p:nvPr>
        </p:nvSpPr>
        <p:spPr>
          <a:xfrm>
            <a:off x="446856" y="1628800"/>
            <a:ext cx="8229600" cy="4525963"/>
          </a:xfrm>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6296" y="188640"/>
            <a:ext cx="1690044" cy="818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Connector 4"/>
          <p:cNvCxnSpPr/>
          <p:nvPr userDrawn="1"/>
        </p:nvCxnSpPr>
        <p:spPr>
          <a:xfrm>
            <a:off x="467544" y="6309320"/>
            <a:ext cx="8208912"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8" name="Slide Number Placeholder 1"/>
          <p:cNvSpPr>
            <a:spLocks noGrp="1"/>
          </p:cNvSpPr>
          <p:nvPr>
            <p:ph type="sldNum" sz="quarter" idx="12"/>
          </p:nvPr>
        </p:nvSpPr>
        <p:spPr>
          <a:xfrm>
            <a:off x="467544" y="6453336"/>
            <a:ext cx="2133600"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DC727B60-983F-7541-8B20-EF914D9D2D66}" type="slidenum">
              <a:rPr lang="en-US" smtClean="0"/>
              <a:pPr/>
              <a:t>‹#›</a:t>
            </a:fld>
            <a:endParaRPr lang="en-US" dirty="0"/>
          </a:p>
        </p:txBody>
      </p:sp>
    </p:spTree>
    <p:extLst>
      <p:ext uri="{BB962C8B-B14F-4D97-AF65-F5344CB8AC3E}">
        <p14:creationId xmlns:p14="http://schemas.microsoft.com/office/powerpoint/2010/main" val="2278632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8384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2">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8307816"/>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3">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4896739"/>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04667"/>
          </a:xfrm>
        </p:spPr>
        <p:txBody>
          <a:bodyPr/>
          <a:lstStyle>
            <a:lvl1pPr algn="l">
              <a:defRPr sz="36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buClr>
                <a:schemeClr val="tx2"/>
              </a:buClr>
              <a:defRPr sz="2400">
                <a:solidFill>
                  <a:schemeClr val="tx1"/>
                </a:solidFill>
              </a:defRPr>
            </a:lvl1pPr>
            <a:lvl2pPr>
              <a:buClr>
                <a:schemeClr val="tx2"/>
              </a:buClr>
              <a:defRPr sz="2400">
                <a:solidFill>
                  <a:schemeClr val="tx1"/>
                </a:solidFill>
              </a:defRPr>
            </a:lvl2pPr>
            <a:lvl3pPr>
              <a:buClr>
                <a:schemeClr val="tx2"/>
              </a:buClr>
              <a:defRPr sz="2000">
                <a:solidFill>
                  <a:schemeClr val="tx1"/>
                </a:solidFill>
              </a:defRPr>
            </a:lvl3pPr>
            <a:lvl4pPr>
              <a:buClr>
                <a:schemeClr val="tx2"/>
              </a:buClr>
              <a:defRPr sz="1800">
                <a:solidFill>
                  <a:schemeClr val="tx1"/>
                </a:solidFill>
              </a:defRPr>
            </a:lvl4pPr>
            <a:lvl5pPr>
              <a:buClr>
                <a:schemeClr val="tx2"/>
              </a:buCl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buClr>
                <a:schemeClr val="tx2"/>
              </a:buClr>
              <a:defRPr sz="2400"/>
            </a:lvl1pPr>
            <a:lvl2pPr>
              <a:buClr>
                <a:schemeClr val="tx2"/>
              </a:buClr>
              <a:defRPr sz="2400"/>
            </a:lvl2pPr>
            <a:lvl3pPr>
              <a:buClr>
                <a:schemeClr val="tx2"/>
              </a:buClr>
              <a:defRPr sz="2000"/>
            </a:lvl3pPr>
            <a:lvl4pPr>
              <a:buClr>
                <a:schemeClr val="tx2"/>
              </a:buClr>
              <a:defRPr sz="1800"/>
            </a:lvl4pPr>
            <a:lvl5pPr>
              <a:buClr>
                <a:schemeClr val="tx2"/>
              </a:buCl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64288" y="173309"/>
            <a:ext cx="1690044" cy="818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1"/>
          <p:cNvSpPr>
            <a:spLocks noGrp="1"/>
          </p:cNvSpPr>
          <p:nvPr>
            <p:ph type="sldNum" sz="quarter" idx="12"/>
          </p:nvPr>
        </p:nvSpPr>
        <p:spPr>
          <a:xfrm>
            <a:off x="467544" y="6453336"/>
            <a:ext cx="2133600"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DC727B60-983F-7541-8B20-EF914D9D2D66}" type="slidenum">
              <a:rPr lang="en-US" smtClean="0"/>
              <a:pPr/>
              <a:t>‹#›</a:t>
            </a:fld>
            <a:endParaRPr lang="en-US" dirty="0"/>
          </a:p>
        </p:txBody>
      </p:sp>
      <p:cxnSp>
        <p:nvCxnSpPr>
          <p:cNvPr id="7" name="Straight Connector 6"/>
          <p:cNvCxnSpPr/>
          <p:nvPr userDrawn="1"/>
        </p:nvCxnSpPr>
        <p:spPr>
          <a:xfrm>
            <a:off x="467544" y="6309320"/>
            <a:ext cx="8208912"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440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Speech bubble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endParaRPr lang="en-GB" dirty="0"/>
          </a:p>
        </p:txBody>
      </p:sp>
      <p:sp>
        <p:nvSpPr>
          <p:cNvPr id="3" name="Text Placeholder 2"/>
          <p:cNvSpPr>
            <a:spLocks noGrp="1"/>
          </p:cNvSpPr>
          <p:nvPr>
            <p:ph type="body" idx="1"/>
          </p:nvPr>
        </p:nvSpPr>
        <p:spPr>
          <a:xfrm>
            <a:off x="457200" y="1535113"/>
            <a:ext cx="4040188" cy="453727"/>
          </a:xfrm>
        </p:spPr>
        <p:txBody>
          <a:bodyPr anchor="b">
            <a:noAutofit/>
          </a:bodyPr>
          <a:lstStyle>
            <a:lvl1pPr marL="0" indent="0">
              <a:buNone/>
              <a:defRPr sz="2000" b="1">
                <a:solidFill>
                  <a:schemeClr val="bg2"/>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buClr>
                <a:schemeClr val="tx2"/>
              </a:buClr>
              <a:defRPr sz="2400"/>
            </a:lvl1pPr>
            <a:lvl2pPr>
              <a:buClr>
                <a:schemeClr val="tx2"/>
              </a:buClr>
              <a:defRPr sz="2000"/>
            </a:lvl2pPr>
            <a:lvl3pPr>
              <a:buClr>
                <a:schemeClr val="tx2"/>
              </a:buClr>
              <a:defRPr sz="1800"/>
            </a:lvl3pPr>
            <a:lvl4pPr>
              <a:buClr>
                <a:schemeClr val="tx2"/>
              </a:buClr>
              <a:defRPr sz="1600"/>
            </a:lvl4pPr>
            <a:lvl5pPr>
              <a:buClr>
                <a:schemeClr val="tx2"/>
              </a:buCl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5" y="1535113"/>
            <a:ext cx="4041775" cy="453727"/>
          </a:xfrm>
        </p:spPr>
        <p:txBody>
          <a:bodyPr anchor="b">
            <a:normAutofit/>
          </a:bodyPr>
          <a:lstStyle>
            <a:lvl1pPr marL="0" indent="0">
              <a:buNone/>
              <a:defRPr lang="en-US" sz="2000" b="1" kern="1200" dirty="0" smtClean="0">
                <a:solidFill>
                  <a:schemeClr val="bg2"/>
                </a:solidFill>
                <a:latin typeface="Arial" panose="020B0604020202020204" pitchFamily="34" charset="0"/>
                <a:ea typeface="+mn-ea"/>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buClr>
                <a:schemeClr val="tx2"/>
              </a:buClr>
              <a:defRPr sz="2400"/>
            </a:lvl1pPr>
            <a:lvl2pPr>
              <a:buClr>
                <a:schemeClr val="tx2"/>
              </a:buClr>
              <a:defRPr sz="2000"/>
            </a:lvl2pPr>
            <a:lvl3pPr>
              <a:buClr>
                <a:schemeClr val="tx2"/>
              </a:buClr>
              <a:defRPr sz="1800"/>
            </a:lvl3pPr>
            <a:lvl4pPr>
              <a:buClr>
                <a:schemeClr val="tx2"/>
              </a:buClr>
              <a:defRPr sz="1600"/>
            </a:lvl4pPr>
            <a:lvl5pPr>
              <a:buClr>
                <a:schemeClr val="tx2"/>
              </a:buCl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205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96336" y="188640"/>
            <a:ext cx="1184612" cy="1128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Slide Number Placeholder 1"/>
          <p:cNvSpPr>
            <a:spLocks noGrp="1"/>
          </p:cNvSpPr>
          <p:nvPr>
            <p:ph type="sldNum" sz="quarter" idx="12"/>
          </p:nvPr>
        </p:nvSpPr>
        <p:spPr>
          <a:xfrm>
            <a:off x="467544" y="6453336"/>
            <a:ext cx="2133600"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DC727B60-983F-7541-8B20-EF914D9D2D66}" type="slidenum">
              <a:rPr lang="en-US" smtClean="0"/>
              <a:pPr/>
              <a:t>‹#›</a:t>
            </a:fld>
            <a:endParaRPr lang="en-US" dirty="0"/>
          </a:p>
        </p:txBody>
      </p:sp>
      <p:cxnSp>
        <p:nvCxnSpPr>
          <p:cNvPr id="12" name="Straight Connector 11"/>
          <p:cNvCxnSpPr/>
          <p:nvPr userDrawn="1"/>
        </p:nvCxnSpPr>
        <p:spPr>
          <a:xfrm>
            <a:off x="467544" y="6309320"/>
            <a:ext cx="8208912"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1287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peech bubble header">
    <p:spTree>
      <p:nvGrpSpPr>
        <p:cNvPr id="1" name=""/>
        <p:cNvGrpSpPr/>
        <p:nvPr/>
      </p:nvGrpSpPr>
      <p:grpSpPr>
        <a:xfrm>
          <a:off x="0" y="0"/>
          <a:ext cx="0" cy="0"/>
          <a:chOff x="0" y="0"/>
          <a:chExt cx="0" cy="0"/>
        </a:xfrm>
      </p:grpSpPr>
      <p:sp>
        <p:nvSpPr>
          <p:cNvPr id="11" name="Slide Number Placeholder 1"/>
          <p:cNvSpPr>
            <a:spLocks noGrp="1"/>
          </p:cNvSpPr>
          <p:nvPr>
            <p:ph type="sldNum" sz="quarter" idx="12"/>
          </p:nvPr>
        </p:nvSpPr>
        <p:spPr>
          <a:xfrm>
            <a:off x="467544" y="6453336"/>
            <a:ext cx="2133600" cy="365125"/>
          </a:xfrm>
          <a:prstGeom prst="rect">
            <a:avLst/>
          </a:prstGeom>
        </p:spPr>
        <p:txBody>
          <a:bodyPr/>
          <a:lstStyle>
            <a:lvl1pPr>
              <a:defRPr sz="1200">
                <a:latin typeface="Arial" panose="020B0604020202020204" pitchFamily="34" charset="0"/>
                <a:cs typeface="Arial" panose="020B0604020202020204" pitchFamily="34" charset="0"/>
              </a:defRPr>
            </a:lvl1pPr>
          </a:lstStyle>
          <a:p>
            <a:fld id="{DC727B60-983F-7541-8B20-EF914D9D2D66}" type="slidenum">
              <a:rPr lang="en-US" smtClean="0"/>
              <a:pPr/>
              <a:t>‹#›</a:t>
            </a:fld>
            <a:endParaRPr lang="en-US" dirty="0"/>
          </a:p>
        </p:txBody>
      </p:sp>
      <p:pic>
        <p:nvPicPr>
          <p:cNvPr id="10" name="Picture 2">
            <a:extLst>
              <a:ext uri="{FF2B5EF4-FFF2-40B4-BE49-F238E27FC236}">
                <a16:creationId xmlns:a16="http://schemas.microsoft.com/office/drawing/2014/main" id="{55438E95-19B8-4A88-96DB-33B418D56BB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16336" y="260395"/>
            <a:ext cx="1337995" cy="64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5753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Speech bubble header">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55438E95-19B8-4A88-96DB-33B418D56BB6}"/>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16336" y="260395"/>
            <a:ext cx="1337995" cy="64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Box 18">
            <a:extLst>
              <a:ext uri="{FF2B5EF4-FFF2-40B4-BE49-F238E27FC236}">
                <a16:creationId xmlns:a16="http://schemas.microsoft.com/office/drawing/2014/main" id="{04FD07B3-E212-474D-8563-6E76DCB2D184}"/>
              </a:ext>
            </a:extLst>
          </p:cNvPr>
          <p:cNvSpPr txBox="1"/>
          <p:nvPr userDrawn="1"/>
        </p:nvSpPr>
        <p:spPr>
          <a:xfrm>
            <a:off x="1346478" y="5689436"/>
            <a:ext cx="6451044" cy="97992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300"/>
              </a:spcBef>
              <a:spcAft>
                <a:spcPts val="0"/>
              </a:spcAft>
            </a:pPr>
            <a:r>
              <a:rPr lang="en-GB" sz="1000" b="1" dirty="0">
                <a:solidFill>
                  <a:schemeClr val="tx2"/>
                </a:solidFill>
                <a:effectLst/>
                <a:latin typeface="Arial" panose="020B0604020202020204" pitchFamily="34" charset="0"/>
                <a:ea typeface="Calibri" panose="020F0502020204030204" pitchFamily="34" charset="0"/>
              </a:rPr>
              <a:t>Just Ask Estate Services Limited</a:t>
            </a:r>
          </a:p>
          <a:p>
            <a:pPr algn="ctr">
              <a:spcBef>
                <a:spcPts val="300"/>
              </a:spcBef>
              <a:spcAft>
                <a:spcPts val="0"/>
              </a:spcAft>
            </a:pPr>
            <a:r>
              <a:rPr lang="en-GB" sz="1000" b="1" dirty="0">
                <a:solidFill>
                  <a:schemeClr val="tx2"/>
                </a:solidFill>
                <a:effectLst/>
                <a:latin typeface="Arial" panose="020B0604020202020204" pitchFamily="34" charset="0"/>
                <a:ea typeface="Calibri" panose="020F0502020204030204" pitchFamily="34" charset="0"/>
              </a:rPr>
              <a:t>Registered Number: 5956392</a:t>
            </a:r>
          </a:p>
          <a:p>
            <a:pPr algn="ctr">
              <a:spcBef>
                <a:spcPts val="300"/>
              </a:spcBef>
              <a:spcAft>
                <a:spcPts val="0"/>
              </a:spcAft>
            </a:pPr>
            <a:r>
              <a:rPr lang="en-GB" sz="1000" b="1" dirty="0">
                <a:solidFill>
                  <a:schemeClr val="tx2"/>
                </a:solidFill>
                <a:effectLst/>
                <a:latin typeface="Arial" panose="020B0604020202020204" pitchFamily="34" charset="0"/>
                <a:ea typeface="Calibri" panose="020F0502020204030204" pitchFamily="34" charset="0"/>
              </a:rPr>
              <a:t>Registered Office: Unit 4, </a:t>
            </a:r>
            <a:r>
              <a:rPr lang="en-GB" sz="1000" b="1" dirty="0" err="1">
                <a:solidFill>
                  <a:schemeClr val="tx2"/>
                </a:solidFill>
                <a:effectLst/>
                <a:latin typeface="Arial" panose="020B0604020202020204" pitchFamily="34" charset="0"/>
                <a:ea typeface="Calibri" panose="020F0502020204030204" pitchFamily="34" charset="0"/>
              </a:rPr>
              <a:t>Wintersells</a:t>
            </a:r>
            <a:r>
              <a:rPr lang="en-GB" sz="1000" b="1" dirty="0">
                <a:solidFill>
                  <a:schemeClr val="tx2"/>
                </a:solidFill>
                <a:effectLst/>
                <a:latin typeface="Arial" panose="020B0604020202020204" pitchFamily="34" charset="0"/>
                <a:ea typeface="Calibri" panose="020F0502020204030204" pitchFamily="34" charset="0"/>
              </a:rPr>
              <a:t> Business Park, </a:t>
            </a:r>
            <a:r>
              <a:rPr lang="en-GB" sz="1000" b="1" dirty="0" err="1">
                <a:solidFill>
                  <a:schemeClr val="tx2"/>
                </a:solidFill>
                <a:effectLst/>
                <a:latin typeface="Arial" panose="020B0604020202020204" pitchFamily="34" charset="0"/>
                <a:ea typeface="Calibri" panose="020F0502020204030204" pitchFamily="34" charset="0"/>
              </a:rPr>
              <a:t>Wintersells</a:t>
            </a:r>
            <a:r>
              <a:rPr lang="en-GB" sz="1000" b="1" dirty="0">
                <a:solidFill>
                  <a:schemeClr val="tx2"/>
                </a:solidFill>
                <a:effectLst/>
                <a:latin typeface="Arial" panose="020B0604020202020204" pitchFamily="34" charset="0"/>
                <a:ea typeface="Calibri" panose="020F0502020204030204" pitchFamily="34" charset="0"/>
              </a:rPr>
              <a:t> Road, West Byfleet, Surrey, KT14 7LF</a:t>
            </a:r>
          </a:p>
          <a:p>
            <a:pPr algn="ctr">
              <a:spcBef>
                <a:spcPts val="300"/>
              </a:spcBef>
              <a:spcAft>
                <a:spcPts val="0"/>
              </a:spcAft>
            </a:pPr>
            <a:r>
              <a:rPr lang="en-GB" sz="1000" b="1" dirty="0">
                <a:solidFill>
                  <a:schemeClr val="tx2"/>
                </a:solidFill>
                <a:effectLst/>
                <a:latin typeface="Arial" panose="020B0604020202020204" pitchFamily="34" charset="0"/>
                <a:ea typeface="Calibri" panose="020F0502020204030204" pitchFamily="34" charset="0"/>
              </a:rPr>
              <a:t>T- 0203 746 8500</a:t>
            </a:r>
          </a:p>
          <a:p>
            <a:pPr algn="ctr">
              <a:spcBef>
                <a:spcPts val="300"/>
              </a:spcBef>
              <a:spcAft>
                <a:spcPts val="0"/>
              </a:spcAft>
            </a:pPr>
            <a:r>
              <a:rPr lang="en-GB" sz="1000" b="1" u="sng" dirty="0">
                <a:solidFill>
                  <a:srgbClr val="FFFFFF"/>
                </a:solidFill>
                <a:effectLst/>
                <a:latin typeface="Arial" panose="020B0604020202020204" pitchFamily="34" charset="0"/>
                <a:ea typeface="Calibri" panose="020F0502020204030204" pitchFamily="34" charset="0"/>
                <a:hlinkClick r:id="rId3"/>
              </a:rPr>
              <a:t>www.justaskservices.co.uk</a:t>
            </a:r>
            <a:endParaRPr lang="en-GB" sz="1000" b="1" dirty="0">
              <a:solidFill>
                <a:srgbClr val="FFFFFF"/>
              </a:solidFill>
              <a:effectLst/>
              <a:latin typeface="Arial" panose="020B0604020202020204" pitchFamily="34" charset="0"/>
              <a:ea typeface="Calibri" panose="020F0502020204030204" pitchFamily="34" charset="0"/>
            </a:endParaRPr>
          </a:p>
          <a:p>
            <a:pPr algn="ctr">
              <a:spcBef>
                <a:spcPts val="300"/>
              </a:spcBef>
              <a:spcAft>
                <a:spcPts val="300"/>
              </a:spcAft>
            </a:pPr>
            <a:r>
              <a:rPr lang="en-GB" sz="1000" b="1" dirty="0">
                <a:solidFill>
                  <a:srgbClr val="FFFFFF"/>
                </a:solidFill>
                <a:effectLst/>
                <a:latin typeface="Arial" panose="020B0604020202020204" pitchFamily="34" charset="0"/>
                <a:ea typeface="Calibri" panose="020F0502020204030204" pitchFamily="34" charset="0"/>
              </a:rPr>
              <a:t> </a:t>
            </a:r>
          </a:p>
          <a:p>
            <a:pPr>
              <a:spcAft>
                <a:spcPts val="600"/>
              </a:spcAft>
            </a:pPr>
            <a:r>
              <a:rPr lang="en-GB" sz="1000" dirty="0">
                <a:effectLst/>
                <a:latin typeface="Arial" panose="020B0604020202020204" pitchFamily="34" charset="0"/>
                <a:ea typeface="Calibri" panose="020F0502020204030204" pitchFamily="34" charset="0"/>
              </a:rPr>
              <a:t> </a:t>
            </a:r>
          </a:p>
        </p:txBody>
      </p:sp>
    </p:spTree>
    <p:extLst>
      <p:ext uri="{BB962C8B-B14F-4D97-AF65-F5344CB8AC3E}">
        <p14:creationId xmlns:p14="http://schemas.microsoft.com/office/powerpoint/2010/main" val="285860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1267776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61" r:id="rId4"/>
    <p:sldLayoutId id="2147483660" r:id="rId5"/>
    <p:sldLayoutId id="2147483652" r:id="rId6"/>
    <p:sldLayoutId id="2147483653" r:id="rId7"/>
    <p:sldLayoutId id="2147483664" r:id="rId8"/>
    <p:sldLayoutId id="2147483665" r:id="rId9"/>
    <p:sldLayoutId id="2147483662" r:id="rId10"/>
  </p:sldLayoutIdLst>
  <p:hf hdr="0" ftr="0" dt="0"/>
  <p:txStyles>
    <p:titleStyle>
      <a:lvl1pPr algn="l" defTabSz="9144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914400" rtl="0" eaLnBrk="1" latinLnBrk="0" hangingPunct="1">
        <a:spcBef>
          <a:spcPct val="20000"/>
        </a:spcBef>
        <a:buClr>
          <a:schemeClr val="tx2"/>
        </a:buClr>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chemeClr val="tx2"/>
        </a:buClr>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chemeClr val="tx2"/>
        </a:buClr>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chemeClr val="tx2"/>
        </a:buClr>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chemeClr val="tx2"/>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Diagram, engineering drawing&#10;&#10;Description automatically generated">
            <a:extLst>
              <a:ext uri="{FF2B5EF4-FFF2-40B4-BE49-F238E27FC236}">
                <a16:creationId xmlns:a16="http://schemas.microsoft.com/office/drawing/2014/main" id="{E210498B-5E25-450B-9C0D-5A3B95E6647C}"/>
              </a:ext>
            </a:extLst>
          </p:cNvPr>
          <p:cNvPicPr>
            <a:picLocks noChangeAspect="1"/>
          </p:cNvPicPr>
          <p:nvPr/>
        </p:nvPicPr>
        <p:blipFill rotWithShape="1">
          <a:blip r:embed="rId2">
            <a:extLst>
              <a:ext uri="{28A0092B-C50C-407E-A947-70E740481C1C}">
                <a14:useLocalDpi xmlns:a14="http://schemas.microsoft.com/office/drawing/2010/main" val="0"/>
              </a:ext>
            </a:extLst>
          </a:blip>
          <a:srcRect t="10473" b="20982"/>
          <a:stretch/>
        </p:blipFill>
        <p:spPr>
          <a:xfrm>
            <a:off x="0" y="-1"/>
            <a:ext cx="9144000" cy="6858001"/>
          </a:xfrm>
          <a:prstGeom prst="rect">
            <a:avLst/>
          </a:prstGeom>
        </p:spPr>
      </p:pic>
      <p:sp>
        <p:nvSpPr>
          <p:cNvPr id="4" name="TextBox 3">
            <a:extLst>
              <a:ext uri="{FF2B5EF4-FFF2-40B4-BE49-F238E27FC236}">
                <a16:creationId xmlns:a16="http://schemas.microsoft.com/office/drawing/2014/main" id="{E35520DF-5AAB-4DF4-A186-E6FD0E86E6EE}"/>
              </a:ext>
            </a:extLst>
          </p:cNvPr>
          <p:cNvSpPr txBox="1"/>
          <p:nvPr/>
        </p:nvSpPr>
        <p:spPr>
          <a:xfrm>
            <a:off x="40" y="1247561"/>
            <a:ext cx="5076016" cy="1354217"/>
          </a:xfrm>
          <a:prstGeom prst="rect">
            <a:avLst/>
          </a:prstGeom>
          <a:solidFill>
            <a:schemeClr val="bg1"/>
          </a:solidFill>
        </p:spPr>
        <p:txBody>
          <a:bodyPr wrap="square" rtlCol="0" anchor="ctr">
            <a:spAutoFit/>
          </a:bodyPr>
          <a:lstStyle/>
          <a:p>
            <a:r>
              <a:rPr lang="en-GB" sz="3600" dirty="0">
                <a:solidFill>
                  <a:schemeClr val="bg2"/>
                </a:solidFill>
                <a:latin typeface="Arial" panose="020B0604020202020204" pitchFamily="34" charset="0"/>
                <a:cs typeface="Arial" panose="020B0604020202020204" pitchFamily="34" charset="0"/>
              </a:rPr>
              <a:t>OUR SOCIAL IMPACT REPORT 2019 – 2020</a:t>
            </a:r>
            <a:endParaRPr lang="en-GB" sz="2400" b="1" dirty="0">
              <a:solidFill>
                <a:srgbClr val="60BF51"/>
              </a:solidFill>
              <a:latin typeface="Arial" panose="020B0604020202020204" pitchFamily="34" charset="0"/>
              <a:cs typeface="Arial" panose="020B0604020202020204" pitchFamily="34" charset="0"/>
            </a:endParaRPr>
          </a:p>
          <a:p>
            <a:pPr lvl="0"/>
            <a:endParaRPr lang="en-GB" sz="1000" b="1" dirty="0">
              <a:solidFill>
                <a:srgbClr val="60BF5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F0F61B3A-6B52-4D76-BF85-A60B2E5FF35A}"/>
              </a:ext>
            </a:extLst>
          </p:cNvPr>
          <p:cNvSpPr/>
          <p:nvPr/>
        </p:nvSpPr>
        <p:spPr>
          <a:xfrm>
            <a:off x="6948264" y="188640"/>
            <a:ext cx="2088232" cy="11309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2">
            <a:extLst>
              <a:ext uri="{FF2B5EF4-FFF2-40B4-BE49-F238E27FC236}">
                <a16:creationId xmlns:a16="http://schemas.microsoft.com/office/drawing/2014/main" id="{F6DFC340-E86C-4EC3-BE98-26137EF5758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7358" y="344649"/>
            <a:ext cx="1690044" cy="818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6960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9B06234-91F2-4FE4-A333-B9A1F019335F}"/>
              </a:ext>
            </a:extLst>
          </p:cNvPr>
          <p:cNvSpPr/>
          <p:nvPr/>
        </p:nvSpPr>
        <p:spPr>
          <a:xfrm>
            <a:off x="3707904" y="3097991"/>
            <a:ext cx="4716016" cy="3139321"/>
          </a:xfrm>
          <a:prstGeom prst="rect">
            <a:avLst/>
          </a:prstGeom>
        </p:spPr>
        <p:txBody>
          <a:bodyPr wrap="square">
            <a:spAutoFit/>
          </a:bodyPr>
          <a:lstStyle/>
          <a:p>
            <a:r>
              <a:rPr lang="en-GB" sz="1600" dirty="0">
                <a:solidFill>
                  <a:schemeClr val="bg2"/>
                </a:solidFill>
                <a:latin typeface="Arial" panose="020B0604020202020204" pitchFamily="34" charset="0"/>
                <a:cs typeface="Arial" panose="020B0604020202020204" pitchFamily="34" charset="0"/>
              </a:rPr>
              <a:t>Our teams have a passion for creating and maintaining high-quality spaces where people want to live and work. We become an integral cog in helping a community thrive. Our goal is to provide the best possible service whilst contributing to the communities we work in by employing local people and using sustainable working methods to create happy, healthy places whilst saving our clients’ money.</a:t>
            </a:r>
          </a:p>
          <a:p>
            <a:endParaRPr lang="en-GB" dirty="0">
              <a:solidFill>
                <a:schemeClr val="bg2"/>
              </a:solidFill>
              <a:latin typeface="Arial" panose="020B0604020202020204" pitchFamily="34" charset="0"/>
              <a:cs typeface="Arial" panose="020B0604020202020204" pitchFamily="34" charset="0"/>
            </a:endParaRPr>
          </a:p>
          <a:p>
            <a:endParaRPr lang="en-GB" dirty="0">
              <a:solidFill>
                <a:schemeClr val="bg2"/>
              </a:solidFill>
              <a:latin typeface="Arial" panose="020B0604020202020204" pitchFamily="34" charset="0"/>
              <a:cs typeface="Arial" panose="020B0604020202020204" pitchFamily="34" charset="0"/>
            </a:endParaRPr>
          </a:p>
          <a:p>
            <a:r>
              <a:rPr lang="en-GB" b="1" dirty="0">
                <a:solidFill>
                  <a:schemeClr val="tx2"/>
                </a:solidFill>
                <a:latin typeface="Arial" panose="020B0604020202020204" pitchFamily="34" charset="0"/>
                <a:cs typeface="Arial" panose="020B0604020202020204" pitchFamily="34" charset="0"/>
              </a:rPr>
              <a:t>Better places,</a:t>
            </a:r>
            <a:r>
              <a:rPr lang="en-GB" b="1" dirty="0">
                <a:solidFill>
                  <a:schemeClr val="bg2"/>
                </a:solidFill>
                <a:latin typeface="Arial" panose="020B0604020202020204" pitchFamily="34" charset="0"/>
                <a:cs typeface="Arial" panose="020B0604020202020204" pitchFamily="34" charset="0"/>
              </a:rPr>
              <a:t> Better lives.</a:t>
            </a:r>
          </a:p>
        </p:txBody>
      </p:sp>
    </p:spTree>
    <p:extLst>
      <p:ext uri="{BB962C8B-B14F-4D97-AF65-F5344CB8AC3E}">
        <p14:creationId xmlns:p14="http://schemas.microsoft.com/office/powerpoint/2010/main" val="2404524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27584" y="936010"/>
            <a:ext cx="7488832" cy="4985980"/>
          </a:xfrm>
          <a:prstGeom prst="rect">
            <a:avLst/>
          </a:prstGeom>
          <a:noFill/>
        </p:spPr>
        <p:txBody>
          <a:bodyPr wrap="square" rtlCol="0" anchor="ctr">
            <a:spAutoFit/>
          </a:bodyPr>
          <a:lstStyle/>
          <a:p>
            <a:pPr>
              <a:spcAft>
                <a:spcPts val="600"/>
              </a:spcAft>
            </a:pPr>
            <a:r>
              <a:rPr lang="en-US" sz="1600" dirty="0">
                <a:latin typeface="Arial" panose="020B0604020202020204" pitchFamily="34" charset="0"/>
                <a:cs typeface="Arial" panose="020B0604020202020204" pitchFamily="34" charset="0"/>
              </a:rPr>
              <a:t>“As an ongoing commitment to our customers and employees, </a:t>
            </a:r>
            <a:r>
              <a:rPr lang="en-GB" sz="1600" dirty="0">
                <a:latin typeface="Arial" panose="020B0604020202020204" pitchFamily="34" charset="0"/>
                <a:cs typeface="Arial" panose="020B0604020202020204" pitchFamily="34" charset="0"/>
              </a:rPr>
              <a:t>sustainability and social value are what we strive to deliver every day at Just Ask. The responsibility we have to the communities in which we live, as well as to our planet, is underpinned by our values of Better Place, Better lives. </a:t>
            </a:r>
          </a:p>
          <a:p>
            <a:pPr>
              <a:spcAft>
                <a:spcPts val="600"/>
              </a:spcAft>
            </a:pPr>
            <a:r>
              <a:rPr lang="en-GB" sz="1600" dirty="0">
                <a:latin typeface="Arial" panose="020B0604020202020204" pitchFamily="34" charset="0"/>
                <a:cs typeface="Arial" panose="020B0604020202020204" pitchFamily="34" charset="0"/>
              </a:rPr>
              <a:t>2019 was another busy year for Just Ask. We have made progress in all the areas. 63% of our staff has signed up to volunteer in our local communities, we have worked closely with Housing Association to identify volunteering opportunities and we have also donated £20k to charitable causes.</a:t>
            </a:r>
          </a:p>
          <a:p>
            <a:pPr>
              <a:spcAft>
                <a:spcPts val="600"/>
              </a:spcAft>
            </a:pPr>
            <a:r>
              <a:rPr lang="en-GB" sz="1600" dirty="0">
                <a:latin typeface="Arial" panose="020B0604020202020204" pitchFamily="34" charset="0"/>
                <a:cs typeface="Arial" panose="020B0604020202020204" pitchFamily="34" charset="0"/>
              </a:rPr>
              <a:t>Our team are the backbone of our business and we work very hard to ensure their health and safety is our priority. We actively promote skills and opportunities, with 31% of residents employed. </a:t>
            </a:r>
          </a:p>
          <a:p>
            <a:pPr>
              <a:spcAft>
                <a:spcPts val="600"/>
              </a:spcAft>
            </a:pPr>
            <a:r>
              <a:rPr lang="en-GB" sz="1600" dirty="0">
                <a:latin typeface="Arial" panose="020B0604020202020204" pitchFamily="34" charset="0"/>
                <a:cs typeface="Arial" panose="020B0604020202020204" pitchFamily="34" charset="0"/>
              </a:rPr>
              <a:t>Our supply chain is robust and responsible. From vehicles to mops, toilet rolls to </a:t>
            </a:r>
            <a:r>
              <a:rPr lang="en-GB" sz="1600" dirty="0" err="1">
                <a:latin typeface="Arial" panose="020B0604020202020204" pitchFamily="34" charset="0"/>
                <a:cs typeface="Arial" panose="020B0604020202020204" pitchFamily="34" charset="0"/>
              </a:rPr>
              <a:t>descaler</a:t>
            </a:r>
            <a:r>
              <a:rPr lang="en-GB" sz="1600" dirty="0">
                <a:latin typeface="Arial" panose="020B0604020202020204" pitchFamily="34" charset="0"/>
                <a:cs typeface="Arial" panose="020B0604020202020204" pitchFamily="34" charset="0"/>
              </a:rPr>
              <a:t> and e-payslips to packaging, we are reducing our impact on the planet. </a:t>
            </a:r>
          </a:p>
          <a:p>
            <a:pPr>
              <a:spcAft>
                <a:spcPts val="600"/>
              </a:spcAft>
            </a:pPr>
            <a:r>
              <a:rPr lang="en-GB" sz="1600" dirty="0">
                <a:latin typeface="Arial" panose="020B0604020202020204" pitchFamily="34" charset="0"/>
                <a:cs typeface="Arial" panose="020B0604020202020204" pitchFamily="34" charset="0"/>
              </a:rPr>
              <a:t>We are working hard to embed sustainable and social considerations in all aspects of our business from strategy to supply chain and ultimately service delivered to clients and customers.”</a:t>
            </a:r>
          </a:p>
          <a:p>
            <a:pPr>
              <a:spcAft>
                <a:spcPts val="600"/>
              </a:spcAft>
            </a:pPr>
            <a:endParaRPr lang="en-US" sz="1600" dirty="0">
              <a:latin typeface="Arial" panose="020B0604020202020204" pitchFamily="34" charset="0"/>
              <a:cs typeface="Arial" panose="020B0604020202020204" pitchFamily="34" charset="0"/>
            </a:endParaRPr>
          </a:p>
          <a:p>
            <a:pPr algn="r">
              <a:spcAft>
                <a:spcPts val="600"/>
              </a:spcAft>
            </a:pPr>
            <a:r>
              <a:rPr lang="en-US" sz="1600" dirty="0">
                <a:latin typeface="Arial" panose="020B0604020202020204" pitchFamily="34" charset="0"/>
                <a:cs typeface="Arial" panose="020B0604020202020204" pitchFamily="34" charset="0"/>
              </a:rPr>
              <a:t>Mark Little, CEO</a:t>
            </a:r>
          </a:p>
        </p:txBody>
      </p:sp>
    </p:spTree>
    <p:extLst>
      <p:ext uri="{BB962C8B-B14F-4D97-AF65-F5344CB8AC3E}">
        <p14:creationId xmlns:p14="http://schemas.microsoft.com/office/powerpoint/2010/main" val="121235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80F8D6-16BB-406D-A9AB-F143FDA7C71F}"/>
              </a:ext>
            </a:extLst>
          </p:cNvPr>
          <p:cNvSpPr>
            <a:spLocks noGrp="1"/>
          </p:cNvSpPr>
          <p:nvPr>
            <p:ph type="sldNum" sz="quarter" idx="12"/>
          </p:nvPr>
        </p:nvSpPr>
        <p:spPr/>
        <p:txBody>
          <a:bodyPr/>
          <a:lstStyle/>
          <a:p>
            <a:fld id="{DC727B60-983F-7541-8B20-EF914D9D2D66}" type="slidenum">
              <a:rPr lang="en-US" smtClean="0"/>
              <a:pPr/>
              <a:t>4</a:t>
            </a:fld>
            <a:endParaRPr lang="en-US" dirty="0"/>
          </a:p>
        </p:txBody>
      </p:sp>
      <p:sp>
        <p:nvSpPr>
          <p:cNvPr id="3" name="Title 1">
            <a:extLst>
              <a:ext uri="{FF2B5EF4-FFF2-40B4-BE49-F238E27FC236}">
                <a16:creationId xmlns:a16="http://schemas.microsoft.com/office/drawing/2014/main" id="{DFFAACD4-9CA0-4282-A891-4F99B2439B56}"/>
              </a:ext>
            </a:extLst>
          </p:cNvPr>
          <p:cNvSpPr txBox="1">
            <a:spLocks/>
          </p:cNvSpPr>
          <p:nvPr/>
        </p:nvSpPr>
        <p:spPr>
          <a:xfrm>
            <a:off x="457200" y="274638"/>
            <a:ext cx="8229600" cy="778098"/>
          </a:xfrm>
          <a:prstGeom prst="rect">
            <a:avLst/>
          </a:prstGeom>
        </p:spPr>
        <p:txBody>
          <a:bodyPr/>
          <a:lstStyle>
            <a:lvl1pPr algn="l" defTabSz="914400" rtl="0" eaLnBrk="1" latinLnBrk="0" hangingPunct="1">
              <a:spcBef>
                <a:spcPct val="0"/>
              </a:spcBef>
              <a:buNone/>
              <a:defRPr sz="4400" kern="1200">
                <a:solidFill>
                  <a:schemeClr val="tx2"/>
                </a:solidFill>
                <a:latin typeface="+mj-lt"/>
                <a:ea typeface="+mj-ea"/>
                <a:cs typeface="+mj-cs"/>
              </a:defRPr>
            </a:lvl1pPr>
          </a:lstStyle>
          <a:p>
            <a:r>
              <a:rPr lang="en-GB" sz="2800" dirty="0">
                <a:latin typeface="Arial" panose="020B0604020202020204" pitchFamily="34" charset="0"/>
                <a:cs typeface="Arial" panose="020B0604020202020204" pitchFamily="34" charset="0"/>
              </a:rPr>
              <a:t>Social value pillars</a:t>
            </a:r>
          </a:p>
        </p:txBody>
      </p:sp>
      <p:sp>
        <p:nvSpPr>
          <p:cNvPr id="5" name="Rectangle 4">
            <a:extLst>
              <a:ext uri="{FF2B5EF4-FFF2-40B4-BE49-F238E27FC236}">
                <a16:creationId xmlns:a16="http://schemas.microsoft.com/office/drawing/2014/main" id="{B6036650-6A24-46BF-880E-DE9619E32D8C}"/>
              </a:ext>
            </a:extLst>
          </p:cNvPr>
          <p:cNvSpPr/>
          <p:nvPr/>
        </p:nvSpPr>
        <p:spPr>
          <a:xfrm>
            <a:off x="467544" y="1308835"/>
            <a:ext cx="4741664" cy="4524315"/>
          </a:xfrm>
          <a:prstGeom prst="rect">
            <a:avLst/>
          </a:prstGeom>
        </p:spPr>
        <p:txBody>
          <a:bodyPr wrap="square">
            <a:spAutoFit/>
          </a:bodyPr>
          <a:lstStyle/>
          <a:p>
            <a:r>
              <a:rPr lang="en-GB" sz="1600" dirty="0">
                <a:solidFill>
                  <a:schemeClr val="accent2"/>
                </a:solidFill>
                <a:latin typeface="Arial" panose="020B0604020202020204" pitchFamily="34" charset="0"/>
                <a:cs typeface="Arial" panose="020B0604020202020204" pitchFamily="34" charset="0"/>
              </a:rPr>
              <a:t>The greatest strength of our company is our social impact work and our people. Our diverse and inclusive workforces drive innovation and connect communities opening life opportunities. </a:t>
            </a:r>
          </a:p>
          <a:p>
            <a:endParaRPr lang="en-GB" sz="1600" dirty="0">
              <a:solidFill>
                <a:schemeClr val="accent2"/>
              </a:solidFill>
              <a:latin typeface="Arial" panose="020B0604020202020204" pitchFamily="34" charset="0"/>
              <a:cs typeface="Arial" panose="020B0604020202020204" pitchFamily="34" charset="0"/>
            </a:endParaRPr>
          </a:p>
          <a:p>
            <a:r>
              <a:rPr lang="en-GB" sz="1600" dirty="0">
                <a:solidFill>
                  <a:schemeClr val="accent2"/>
                </a:solidFill>
                <a:latin typeface="Arial" panose="020B0604020202020204" pitchFamily="34" charset="0"/>
                <a:cs typeface="Arial" panose="020B0604020202020204" pitchFamily="34" charset="0"/>
              </a:rPr>
              <a:t>We work closely and collaborate with our communities to improve the services we offer, we are focused on engaging and supporting our staff and we also aim to reduce the environmental footprint of our business.</a:t>
            </a:r>
          </a:p>
          <a:p>
            <a:endParaRPr lang="en-GB" sz="1600" dirty="0">
              <a:solidFill>
                <a:schemeClr val="accent2"/>
              </a:solidFill>
              <a:highlight>
                <a:srgbClr val="FFFF00"/>
              </a:highlight>
              <a:latin typeface="Arial" panose="020B0604020202020204" pitchFamily="34" charset="0"/>
              <a:cs typeface="Arial" panose="020B0604020202020204" pitchFamily="34" charset="0"/>
            </a:endParaRPr>
          </a:p>
          <a:p>
            <a:r>
              <a:rPr lang="en-GB" sz="1600" dirty="0">
                <a:solidFill>
                  <a:schemeClr val="accent2"/>
                </a:solidFill>
                <a:latin typeface="Arial" panose="020B0604020202020204" pitchFamily="34" charset="0"/>
                <a:cs typeface="Arial" panose="020B0604020202020204" pitchFamily="34" charset="0"/>
              </a:rPr>
              <a:t>In 2019, we launched a suite of initiatives to optimise the positive impacts and reduce the negative impacts we have on our main stakeholders. In the following pages, we’ve outlined the results of the actions we have taken to look after our communities and reduce our impact on the Planet.</a:t>
            </a:r>
            <a:endParaRPr lang="en-GB" sz="1600" dirty="0">
              <a:solidFill>
                <a:schemeClr val="accent2"/>
              </a:solidFill>
              <a:highlight>
                <a:srgbClr val="FFFF00"/>
              </a:highlight>
              <a:latin typeface="Arial" panose="020B0604020202020204" pitchFamily="34" charset="0"/>
              <a:cs typeface="Arial" panose="020B0604020202020204" pitchFamily="34" charset="0"/>
            </a:endParaRPr>
          </a:p>
        </p:txBody>
      </p:sp>
      <p:grpSp>
        <p:nvGrpSpPr>
          <p:cNvPr id="7" name="Group 6">
            <a:extLst>
              <a:ext uri="{FF2B5EF4-FFF2-40B4-BE49-F238E27FC236}">
                <a16:creationId xmlns:a16="http://schemas.microsoft.com/office/drawing/2014/main" id="{4544C424-913F-4B8D-AE4B-C50AB778ACB1}"/>
              </a:ext>
            </a:extLst>
          </p:cNvPr>
          <p:cNvGrpSpPr/>
          <p:nvPr/>
        </p:nvGrpSpPr>
        <p:grpSpPr>
          <a:xfrm>
            <a:off x="5438970" y="1076849"/>
            <a:ext cx="2738244" cy="4988287"/>
            <a:chOff x="5438970" y="1076849"/>
            <a:chExt cx="2738244" cy="4988287"/>
          </a:xfrm>
        </p:grpSpPr>
        <p:grpSp>
          <p:nvGrpSpPr>
            <p:cNvPr id="18" name="Group 17">
              <a:extLst>
                <a:ext uri="{FF2B5EF4-FFF2-40B4-BE49-F238E27FC236}">
                  <a16:creationId xmlns:a16="http://schemas.microsoft.com/office/drawing/2014/main" id="{6047A85E-3E0C-4897-A028-F49DD5A84741}"/>
                </a:ext>
              </a:extLst>
            </p:cNvPr>
            <p:cNvGrpSpPr/>
            <p:nvPr/>
          </p:nvGrpSpPr>
          <p:grpSpPr>
            <a:xfrm>
              <a:off x="5541551" y="1076849"/>
              <a:ext cx="2533083" cy="1051960"/>
              <a:chOff x="5569249" y="1023402"/>
              <a:chExt cx="2533083" cy="1051960"/>
            </a:xfrm>
          </p:grpSpPr>
          <p:sp>
            <p:nvSpPr>
              <p:cNvPr id="6" name="TextBox 5">
                <a:extLst>
                  <a:ext uri="{FF2B5EF4-FFF2-40B4-BE49-F238E27FC236}">
                    <a16:creationId xmlns:a16="http://schemas.microsoft.com/office/drawing/2014/main" id="{2EE1D3F4-1A57-447D-B765-55C53BEEBDEA}"/>
                  </a:ext>
                </a:extLst>
              </p:cNvPr>
              <p:cNvSpPr txBox="1"/>
              <p:nvPr/>
            </p:nvSpPr>
            <p:spPr>
              <a:xfrm>
                <a:off x="5569249" y="1457970"/>
                <a:ext cx="2520000" cy="584775"/>
              </a:xfrm>
              <a:prstGeom prst="rect">
                <a:avLst/>
              </a:prstGeom>
              <a:noFill/>
            </p:spPr>
            <p:txBody>
              <a:bodyPr wrap="square" rtlCol="0" anchor="ctr">
                <a:spAutoFit/>
              </a:bodyPr>
              <a:lstStyle/>
              <a:p>
                <a:pPr algn="ctr"/>
                <a:r>
                  <a:rPr lang="en-US" sz="1600" dirty="0">
                    <a:solidFill>
                      <a:schemeClr val="tx2"/>
                    </a:solidFill>
                    <a:latin typeface="Arial" panose="020B0604020202020204" pitchFamily="34" charset="0"/>
                    <a:cs typeface="Arial" panose="020B0604020202020204" pitchFamily="34" charset="0"/>
                  </a:rPr>
                  <a:t>Solid and committed social impact policy</a:t>
                </a:r>
              </a:p>
            </p:txBody>
          </p:sp>
          <p:cxnSp>
            <p:nvCxnSpPr>
              <p:cNvPr id="10" name="Straight Connector 9">
                <a:extLst>
                  <a:ext uri="{FF2B5EF4-FFF2-40B4-BE49-F238E27FC236}">
                    <a16:creationId xmlns:a16="http://schemas.microsoft.com/office/drawing/2014/main" id="{F01EEBD8-DE32-44A2-B817-0DA9E3790869}"/>
                  </a:ext>
                </a:extLst>
              </p:cNvPr>
              <p:cNvCxnSpPr/>
              <p:nvPr/>
            </p:nvCxnSpPr>
            <p:spPr>
              <a:xfrm>
                <a:off x="5582332" y="1425352"/>
                <a:ext cx="2520000" cy="0"/>
              </a:xfrm>
              <a:prstGeom prst="line">
                <a:avLst/>
              </a:prstGeom>
              <a:ln w="19050">
                <a:solidFill>
                  <a:schemeClr val="tx2"/>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047B1707-5058-4C79-8DF7-E326BF4E5C1B}"/>
                  </a:ext>
                </a:extLst>
              </p:cNvPr>
              <p:cNvCxnSpPr/>
              <p:nvPr/>
            </p:nvCxnSpPr>
            <p:spPr>
              <a:xfrm>
                <a:off x="5569249" y="2075362"/>
                <a:ext cx="2520000" cy="0"/>
              </a:xfrm>
              <a:prstGeom prst="line">
                <a:avLst/>
              </a:prstGeom>
              <a:ln w="19050">
                <a:solidFill>
                  <a:schemeClr val="tx2"/>
                </a:solidFill>
              </a:ln>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1965098B-73C3-4434-8571-4B3039399CD6}"/>
                  </a:ext>
                </a:extLst>
              </p:cNvPr>
              <p:cNvSpPr txBox="1"/>
              <p:nvPr/>
            </p:nvSpPr>
            <p:spPr>
              <a:xfrm>
                <a:off x="5603349" y="1023402"/>
                <a:ext cx="2477967" cy="369332"/>
              </a:xfrm>
              <a:prstGeom prst="rect">
                <a:avLst/>
              </a:prstGeom>
              <a:noFill/>
            </p:spPr>
            <p:txBody>
              <a:bodyPr wrap="square" rtlCol="0">
                <a:spAutoFit/>
              </a:bodyPr>
              <a:lstStyle/>
              <a:p>
                <a:pPr algn="ctr"/>
                <a:r>
                  <a:rPr lang="en-GB" dirty="0">
                    <a:solidFill>
                      <a:schemeClr val="tx2"/>
                    </a:solidFill>
                    <a:latin typeface="Arial" panose="020B0604020202020204" pitchFamily="34" charset="0"/>
                    <a:cs typeface="Arial" panose="020B0604020202020204" pitchFamily="34" charset="0"/>
                  </a:rPr>
                  <a:t>RESPONSIBILITIES</a:t>
                </a:r>
              </a:p>
            </p:txBody>
          </p:sp>
        </p:grpSp>
        <p:grpSp>
          <p:nvGrpSpPr>
            <p:cNvPr id="4" name="Group 3">
              <a:extLst>
                <a:ext uri="{FF2B5EF4-FFF2-40B4-BE49-F238E27FC236}">
                  <a16:creationId xmlns:a16="http://schemas.microsoft.com/office/drawing/2014/main" id="{2B1281F9-C306-44B6-B2EF-59FBF79B7CE3}"/>
                </a:ext>
              </a:extLst>
            </p:cNvPr>
            <p:cNvGrpSpPr/>
            <p:nvPr/>
          </p:nvGrpSpPr>
          <p:grpSpPr>
            <a:xfrm>
              <a:off x="5438970" y="2388958"/>
              <a:ext cx="2738244" cy="1051960"/>
              <a:chOff x="5370629" y="2286236"/>
              <a:chExt cx="2738244" cy="1051960"/>
            </a:xfrm>
          </p:grpSpPr>
          <p:sp>
            <p:nvSpPr>
              <p:cNvPr id="24" name="TextBox 23">
                <a:extLst>
                  <a:ext uri="{FF2B5EF4-FFF2-40B4-BE49-F238E27FC236}">
                    <a16:creationId xmlns:a16="http://schemas.microsoft.com/office/drawing/2014/main" id="{CD9BA6B6-65C5-4097-81E7-CD7705DDB885}"/>
                  </a:ext>
                </a:extLst>
              </p:cNvPr>
              <p:cNvSpPr txBox="1"/>
              <p:nvPr/>
            </p:nvSpPr>
            <p:spPr>
              <a:xfrm>
                <a:off x="5370629" y="2720804"/>
                <a:ext cx="2738244" cy="584775"/>
              </a:xfrm>
              <a:prstGeom prst="rect">
                <a:avLst/>
              </a:prstGeom>
              <a:noFill/>
            </p:spPr>
            <p:txBody>
              <a:bodyPr wrap="square" rtlCol="0" anchor="ctr">
                <a:spAutoFit/>
              </a:bodyPr>
              <a:lstStyle/>
              <a:p>
                <a:pPr algn="ctr"/>
                <a:r>
                  <a:rPr lang="en-GB" sz="1600" dirty="0">
                    <a:solidFill>
                      <a:schemeClr val="accent2"/>
                    </a:solidFill>
                    <a:latin typeface="Arial" panose="020B0604020202020204" pitchFamily="34" charset="0"/>
                    <a:cs typeface="Arial" panose="020B0604020202020204" pitchFamily="34" charset="0"/>
                  </a:rPr>
                  <a:t>Expertly trained, motivated and supported employees</a:t>
                </a:r>
              </a:p>
            </p:txBody>
          </p:sp>
          <p:cxnSp>
            <p:nvCxnSpPr>
              <p:cNvPr id="25" name="Straight Connector 24">
                <a:extLst>
                  <a:ext uri="{FF2B5EF4-FFF2-40B4-BE49-F238E27FC236}">
                    <a16:creationId xmlns:a16="http://schemas.microsoft.com/office/drawing/2014/main" id="{42CA71CF-F4A7-4367-A8A5-2CF9D78DEACD}"/>
                  </a:ext>
                </a:extLst>
              </p:cNvPr>
              <p:cNvCxnSpPr/>
              <p:nvPr/>
            </p:nvCxnSpPr>
            <p:spPr>
              <a:xfrm>
                <a:off x="5479751" y="2688186"/>
                <a:ext cx="2520000" cy="0"/>
              </a:xfrm>
              <a:prstGeom prst="line">
                <a:avLst/>
              </a:prstGeom>
              <a:ln w="19050">
                <a:solidFill>
                  <a:schemeClr val="accent2"/>
                </a:solidFill>
              </a:ln>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E6DABC8B-248E-4F79-A648-FACA370C3501}"/>
                  </a:ext>
                </a:extLst>
              </p:cNvPr>
              <p:cNvCxnSpPr/>
              <p:nvPr/>
            </p:nvCxnSpPr>
            <p:spPr>
              <a:xfrm>
                <a:off x="5479751" y="3338196"/>
                <a:ext cx="2520000" cy="0"/>
              </a:xfrm>
              <a:prstGeom prst="line">
                <a:avLst/>
              </a:prstGeom>
              <a:ln w="19050">
                <a:solidFill>
                  <a:schemeClr val="accent2"/>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3374A4B4-F7F5-4BE5-8B5E-CBB3D2B4019B}"/>
                  </a:ext>
                </a:extLst>
              </p:cNvPr>
              <p:cNvSpPr txBox="1"/>
              <p:nvPr/>
            </p:nvSpPr>
            <p:spPr>
              <a:xfrm>
                <a:off x="5500768" y="2286236"/>
                <a:ext cx="2477967" cy="369332"/>
              </a:xfrm>
              <a:prstGeom prst="rect">
                <a:avLst/>
              </a:prstGeom>
              <a:noFill/>
            </p:spPr>
            <p:txBody>
              <a:bodyPr wrap="square" rtlCol="0">
                <a:spAutoFit/>
              </a:bodyPr>
              <a:lstStyle/>
              <a:p>
                <a:pPr algn="ctr"/>
                <a:r>
                  <a:rPr lang="en-GB" dirty="0">
                    <a:solidFill>
                      <a:schemeClr val="accent2"/>
                    </a:solidFill>
                    <a:latin typeface="Arial" panose="020B0604020202020204" pitchFamily="34" charset="0"/>
                    <a:cs typeface="Arial" panose="020B0604020202020204" pitchFamily="34" charset="0"/>
                  </a:rPr>
                  <a:t>EMPLOYEES</a:t>
                </a:r>
              </a:p>
            </p:txBody>
          </p:sp>
        </p:grpSp>
        <p:grpSp>
          <p:nvGrpSpPr>
            <p:cNvPr id="38" name="Group 37">
              <a:extLst>
                <a:ext uri="{FF2B5EF4-FFF2-40B4-BE49-F238E27FC236}">
                  <a16:creationId xmlns:a16="http://schemas.microsoft.com/office/drawing/2014/main" id="{6AFA133D-5A4B-4F78-9364-894652D83191}"/>
                </a:ext>
              </a:extLst>
            </p:cNvPr>
            <p:cNvGrpSpPr/>
            <p:nvPr/>
          </p:nvGrpSpPr>
          <p:grpSpPr>
            <a:xfrm>
              <a:off x="5444109" y="3701067"/>
              <a:ext cx="2727967" cy="1051960"/>
              <a:chOff x="5468071" y="3552422"/>
              <a:chExt cx="2727967" cy="1051960"/>
            </a:xfrm>
          </p:grpSpPr>
          <p:sp>
            <p:nvSpPr>
              <p:cNvPr id="29" name="TextBox 28">
                <a:extLst>
                  <a:ext uri="{FF2B5EF4-FFF2-40B4-BE49-F238E27FC236}">
                    <a16:creationId xmlns:a16="http://schemas.microsoft.com/office/drawing/2014/main" id="{01598D82-5606-449A-9D7D-9E115B700B03}"/>
                  </a:ext>
                </a:extLst>
              </p:cNvPr>
              <p:cNvSpPr txBox="1"/>
              <p:nvPr/>
            </p:nvSpPr>
            <p:spPr>
              <a:xfrm>
                <a:off x="5468071" y="3986990"/>
                <a:ext cx="2727967" cy="584775"/>
              </a:xfrm>
              <a:prstGeom prst="rect">
                <a:avLst/>
              </a:prstGeom>
              <a:noFill/>
            </p:spPr>
            <p:txBody>
              <a:bodyPr wrap="square" rtlCol="0" anchor="ctr">
                <a:spAutoFit/>
              </a:bodyPr>
              <a:lstStyle/>
              <a:p>
                <a:pPr algn="ctr"/>
                <a:r>
                  <a:rPr lang="en-US" sz="1600" dirty="0">
                    <a:solidFill>
                      <a:schemeClr val="accent1"/>
                    </a:solidFill>
                    <a:latin typeface="Arial" panose="020B0604020202020204" pitchFamily="34" charset="0"/>
                    <a:cs typeface="Arial" panose="020B0604020202020204" pitchFamily="34" charset="0"/>
                  </a:rPr>
                  <a:t>To work in harmony with our partners</a:t>
                </a:r>
              </a:p>
            </p:txBody>
          </p:sp>
          <p:cxnSp>
            <p:nvCxnSpPr>
              <p:cNvPr id="30" name="Straight Connector 29">
                <a:extLst>
                  <a:ext uri="{FF2B5EF4-FFF2-40B4-BE49-F238E27FC236}">
                    <a16:creationId xmlns:a16="http://schemas.microsoft.com/office/drawing/2014/main" id="{7867516A-F963-40D9-87E8-D4821FAAB246}"/>
                  </a:ext>
                </a:extLst>
              </p:cNvPr>
              <p:cNvCxnSpPr/>
              <p:nvPr/>
            </p:nvCxnSpPr>
            <p:spPr>
              <a:xfrm>
                <a:off x="5572054" y="3954372"/>
                <a:ext cx="2520000"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28947C7E-2EAD-4168-9387-F097A23E6BC8}"/>
                  </a:ext>
                </a:extLst>
              </p:cNvPr>
              <p:cNvCxnSpPr/>
              <p:nvPr/>
            </p:nvCxnSpPr>
            <p:spPr>
              <a:xfrm>
                <a:off x="5572054" y="4604382"/>
                <a:ext cx="2520000"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sp>
            <p:nvSpPr>
              <p:cNvPr id="32" name="TextBox 31">
                <a:extLst>
                  <a:ext uri="{FF2B5EF4-FFF2-40B4-BE49-F238E27FC236}">
                    <a16:creationId xmlns:a16="http://schemas.microsoft.com/office/drawing/2014/main" id="{5CEF9FDD-11FF-42C6-8458-094EACD25EC1}"/>
                  </a:ext>
                </a:extLst>
              </p:cNvPr>
              <p:cNvSpPr txBox="1"/>
              <p:nvPr/>
            </p:nvSpPr>
            <p:spPr>
              <a:xfrm>
                <a:off x="5593071" y="3552422"/>
                <a:ext cx="2477967" cy="369332"/>
              </a:xfrm>
              <a:prstGeom prst="rect">
                <a:avLst/>
              </a:prstGeom>
              <a:noFill/>
            </p:spPr>
            <p:txBody>
              <a:bodyPr wrap="square" rtlCol="0">
                <a:spAutoFit/>
              </a:bodyPr>
              <a:lstStyle/>
              <a:p>
                <a:pPr algn="ctr"/>
                <a:r>
                  <a:rPr lang="en-GB" dirty="0">
                    <a:solidFill>
                      <a:schemeClr val="accent1"/>
                    </a:solidFill>
                    <a:latin typeface="Arial" panose="020B0604020202020204" pitchFamily="34" charset="0"/>
                    <a:cs typeface="Arial" panose="020B0604020202020204" pitchFamily="34" charset="0"/>
                  </a:rPr>
                  <a:t>COMMUNITIES</a:t>
                </a:r>
              </a:p>
            </p:txBody>
          </p:sp>
        </p:grpSp>
        <p:grpSp>
          <p:nvGrpSpPr>
            <p:cNvPr id="37" name="Group 36">
              <a:extLst>
                <a:ext uri="{FF2B5EF4-FFF2-40B4-BE49-F238E27FC236}">
                  <a16:creationId xmlns:a16="http://schemas.microsoft.com/office/drawing/2014/main" id="{0C1EB752-56A4-45AD-AA41-F34ACAB12825}"/>
                </a:ext>
              </a:extLst>
            </p:cNvPr>
            <p:cNvGrpSpPr/>
            <p:nvPr/>
          </p:nvGrpSpPr>
          <p:grpSpPr>
            <a:xfrm>
              <a:off x="5444109" y="5013176"/>
              <a:ext cx="2727967" cy="1051960"/>
              <a:chOff x="5507310" y="4852348"/>
              <a:chExt cx="2727967" cy="1051960"/>
            </a:xfrm>
          </p:grpSpPr>
          <p:sp>
            <p:nvSpPr>
              <p:cNvPr id="33" name="TextBox 32">
                <a:extLst>
                  <a:ext uri="{FF2B5EF4-FFF2-40B4-BE49-F238E27FC236}">
                    <a16:creationId xmlns:a16="http://schemas.microsoft.com/office/drawing/2014/main" id="{22B544C7-5260-4A13-BFEA-7CC52320FF38}"/>
                  </a:ext>
                </a:extLst>
              </p:cNvPr>
              <p:cNvSpPr txBox="1"/>
              <p:nvPr/>
            </p:nvSpPr>
            <p:spPr>
              <a:xfrm>
                <a:off x="5507310" y="5286916"/>
                <a:ext cx="2727967" cy="584775"/>
              </a:xfrm>
              <a:prstGeom prst="rect">
                <a:avLst/>
              </a:prstGeom>
              <a:noFill/>
            </p:spPr>
            <p:txBody>
              <a:bodyPr wrap="square" rtlCol="0" anchor="ctr">
                <a:spAutoFit/>
              </a:bodyPr>
              <a:lstStyle/>
              <a:p>
                <a:pPr algn="ctr"/>
                <a:r>
                  <a:rPr lang="en-US" sz="1600" dirty="0">
                    <a:solidFill>
                      <a:schemeClr val="bg2"/>
                    </a:solidFill>
                    <a:latin typeface="Arial" panose="020B0604020202020204" pitchFamily="34" charset="0"/>
                    <a:cs typeface="Arial" panose="020B0604020202020204" pitchFamily="34" charset="0"/>
                  </a:rPr>
                  <a:t>Working together for environmental sustainability</a:t>
                </a:r>
              </a:p>
            </p:txBody>
          </p:sp>
          <p:cxnSp>
            <p:nvCxnSpPr>
              <p:cNvPr id="34" name="Straight Connector 33">
                <a:extLst>
                  <a:ext uri="{FF2B5EF4-FFF2-40B4-BE49-F238E27FC236}">
                    <a16:creationId xmlns:a16="http://schemas.microsoft.com/office/drawing/2014/main" id="{17AA9F49-CD8D-4B1E-B011-9F1F80C712ED}"/>
                  </a:ext>
                </a:extLst>
              </p:cNvPr>
              <p:cNvCxnSpPr/>
              <p:nvPr/>
            </p:nvCxnSpPr>
            <p:spPr>
              <a:xfrm>
                <a:off x="5611293" y="5254298"/>
                <a:ext cx="2520000" cy="0"/>
              </a:xfrm>
              <a:prstGeom prst="line">
                <a:avLst/>
              </a:prstGeom>
              <a:ln w="19050">
                <a:solidFill>
                  <a:schemeClr val="bg2"/>
                </a:solidFill>
              </a:ln>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B148A2EA-CF5E-491F-A303-6D6419A5AADB}"/>
                  </a:ext>
                </a:extLst>
              </p:cNvPr>
              <p:cNvCxnSpPr/>
              <p:nvPr/>
            </p:nvCxnSpPr>
            <p:spPr>
              <a:xfrm>
                <a:off x="5611293" y="5904308"/>
                <a:ext cx="2520000" cy="0"/>
              </a:xfrm>
              <a:prstGeom prst="line">
                <a:avLst/>
              </a:prstGeom>
              <a:ln w="19050">
                <a:solidFill>
                  <a:schemeClr val="bg2"/>
                </a:solidFill>
              </a:ln>
            </p:spPr>
            <p:style>
              <a:lnRef idx="1">
                <a:schemeClr val="dk1"/>
              </a:lnRef>
              <a:fillRef idx="0">
                <a:schemeClr val="dk1"/>
              </a:fillRef>
              <a:effectRef idx="0">
                <a:schemeClr val="dk1"/>
              </a:effectRef>
              <a:fontRef idx="minor">
                <a:schemeClr val="tx1"/>
              </a:fontRef>
            </p:style>
          </p:cxnSp>
          <p:sp>
            <p:nvSpPr>
              <p:cNvPr id="36" name="TextBox 35">
                <a:extLst>
                  <a:ext uri="{FF2B5EF4-FFF2-40B4-BE49-F238E27FC236}">
                    <a16:creationId xmlns:a16="http://schemas.microsoft.com/office/drawing/2014/main" id="{FAFCF6D9-1A23-44A4-867E-B58C165B290A}"/>
                  </a:ext>
                </a:extLst>
              </p:cNvPr>
              <p:cNvSpPr txBox="1"/>
              <p:nvPr/>
            </p:nvSpPr>
            <p:spPr>
              <a:xfrm>
                <a:off x="5632310" y="4852348"/>
                <a:ext cx="2477967" cy="369332"/>
              </a:xfrm>
              <a:prstGeom prst="rect">
                <a:avLst/>
              </a:prstGeom>
              <a:noFill/>
            </p:spPr>
            <p:txBody>
              <a:bodyPr wrap="square" rtlCol="0">
                <a:spAutoFit/>
              </a:bodyPr>
              <a:lstStyle/>
              <a:p>
                <a:pPr algn="ctr"/>
                <a:r>
                  <a:rPr lang="en-GB" dirty="0">
                    <a:solidFill>
                      <a:schemeClr val="bg2"/>
                    </a:solidFill>
                    <a:latin typeface="Arial" panose="020B0604020202020204" pitchFamily="34" charset="0"/>
                    <a:cs typeface="Arial" panose="020B0604020202020204" pitchFamily="34" charset="0"/>
                  </a:rPr>
                  <a:t>ENVIRONMENTAL</a:t>
                </a:r>
              </a:p>
            </p:txBody>
          </p:sp>
        </p:grpSp>
      </p:grpSp>
    </p:spTree>
    <p:extLst>
      <p:ext uri="{BB962C8B-B14F-4D97-AF65-F5344CB8AC3E}">
        <p14:creationId xmlns:p14="http://schemas.microsoft.com/office/powerpoint/2010/main" val="8699596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E67BBE-E60A-4944-BD4A-32A67954F41E}"/>
              </a:ext>
            </a:extLst>
          </p:cNvPr>
          <p:cNvSpPr/>
          <p:nvPr/>
        </p:nvSpPr>
        <p:spPr>
          <a:xfrm>
            <a:off x="3997251" y="1159588"/>
            <a:ext cx="4752526" cy="5078313"/>
          </a:xfrm>
          <a:prstGeom prst="rect">
            <a:avLst/>
          </a:prstGeom>
        </p:spPr>
        <p:txBody>
          <a:bodyPr wrap="square">
            <a:spAutoFit/>
          </a:bodyPr>
          <a:lstStyle/>
          <a:p>
            <a:pPr>
              <a:spcAft>
                <a:spcPts val="600"/>
              </a:spcAft>
            </a:pPr>
            <a:r>
              <a:rPr lang="en-GB" sz="1600" dirty="0">
                <a:solidFill>
                  <a:schemeClr val="bg1"/>
                </a:solidFill>
                <a:latin typeface="Arial" panose="020B0604020202020204" pitchFamily="34" charset="0"/>
                <a:cs typeface="Arial" panose="020B0604020202020204" pitchFamily="34" charset="0"/>
              </a:rPr>
              <a:t>We are proud to report robustly on our commitment to supporting the communities we operate in. In particular:</a:t>
            </a:r>
          </a:p>
          <a:p>
            <a:pPr marL="285750" indent="-285750">
              <a:spcAft>
                <a:spcPts val="600"/>
              </a:spcAft>
              <a:buFont typeface="Arial" panose="020B0604020202020204" pitchFamily="34" charset="0"/>
              <a:buChar char="•"/>
            </a:pPr>
            <a:r>
              <a:rPr lang="en-GB" sz="1600" dirty="0">
                <a:solidFill>
                  <a:schemeClr val="bg1"/>
                </a:solidFill>
                <a:latin typeface="Arial" panose="020B0604020202020204" pitchFamily="34" charset="0"/>
                <a:cs typeface="Arial" panose="020B0604020202020204" pitchFamily="34" charset="0"/>
              </a:rPr>
              <a:t>A large proportion of staff (63%) signed up to volunteer in their communities. We have worked closely with our housing associations to identify volunteering projects that support resident needs, making a real difference.</a:t>
            </a:r>
          </a:p>
          <a:p>
            <a:pPr marL="285750" indent="-285750">
              <a:spcAft>
                <a:spcPts val="600"/>
              </a:spcAft>
              <a:buFont typeface="Arial" panose="020B0604020202020204" pitchFamily="34" charset="0"/>
              <a:buChar char="•"/>
            </a:pPr>
            <a:r>
              <a:rPr lang="en-GB" sz="1600" dirty="0">
                <a:solidFill>
                  <a:schemeClr val="bg1"/>
                </a:solidFill>
                <a:latin typeface="Arial" panose="020B0604020202020204" pitchFamily="34" charset="0"/>
                <a:cs typeface="Arial" panose="020B0604020202020204" pitchFamily="34" charset="0"/>
              </a:rPr>
              <a:t>Our staff has pledged to volunteer 1,972 hours in total.</a:t>
            </a:r>
          </a:p>
          <a:p>
            <a:pPr marL="285750" indent="-285750">
              <a:spcAft>
                <a:spcPts val="600"/>
              </a:spcAft>
              <a:buFont typeface="Arial" panose="020B0604020202020204" pitchFamily="34" charset="0"/>
              <a:buChar char="•"/>
            </a:pPr>
            <a:r>
              <a:rPr lang="en-GB" sz="1600" dirty="0">
                <a:solidFill>
                  <a:schemeClr val="bg1"/>
                </a:solidFill>
                <a:latin typeface="Arial" panose="020B0604020202020204" pitchFamily="34" charset="0"/>
                <a:cs typeface="Arial" panose="020B0604020202020204" pitchFamily="34" charset="0"/>
              </a:rPr>
              <a:t>We have identified and supported some Housing Association Charities and donated a total of £20k.</a:t>
            </a:r>
          </a:p>
          <a:p>
            <a:pPr marL="285750" indent="-285750">
              <a:spcAft>
                <a:spcPts val="600"/>
              </a:spcAft>
              <a:buFont typeface="Arial" panose="020B0604020202020204" pitchFamily="34" charset="0"/>
              <a:buChar char="•"/>
            </a:pPr>
            <a:r>
              <a:rPr lang="en-GB" sz="1600" dirty="0">
                <a:solidFill>
                  <a:schemeClr val="bg1"/>
                </a:solidFill>
                <a:latin typeface="Arial" panose="020B0604020202020204" pitchFamily="34" charset="0"/>
                <a:cs typeface="Arial" panose="020B0604020202020204" pitchFamily="34" charset="0"/>
              </a:rPr>
              <a:t>During the Covid-19 lockdown, we have leveraged our buying network and provide additional cleaning and sanitation supplies directly to our clients and also we have organised food deliveries to vulnerable residents.</a:t>
            </a:r>
            <a:endParaRPr lang="en-GB" sz="1600" dirty="0">
              <a:solidFill>
                <a:srgbClr val="FF0000"/>
              </a:solidFill>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61CE89A0-B1B0-4C73-8027-A146829BA545}"/>
              </a:ext>
            </a:extLst>
          </p:cNvPr>
          <p:cNvCxnSpPr>
            <a:cxnSpLocks/>
          </p:cNvCxnSpPr>
          <p:nvPr/>
        </p:nvCxnSpPr>
        <p:spPr>
          <a:xfrm>
            <a:off x="603540" y="908720"/>
            <a:ext cx="2880000" cy="0"/>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D986D8F8-4EDC-4922-BFBA-F5D2D1505631}"/>
              </a:ext>
            </a:extLst>
          </p:cNvPr>
          <p:cNvCxnSpPr>
            <a:cxnSpLocks/>
          </p:cNvCxnSpPr>
          <p:nvPr/>
        </p:nvCxnSpPr>
        <p:spPr>
          <a:xfrm>
            <a:off x="603540" y="383336"/>
            <a:ext cx="2880000" cy="0"/>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3A970182-688E-468D-B990-BB4C0A24B290}"/>
              </a:ext>
            </a:extLst>
          </p:cNvPr>
          <p:cNvSpPr txBox="1"/>
          <p:nvPr/>
        </p:nvSpPr>
        <p:spPr>
          <a:xfrm>
            <a:off x="663513" y="384418"/>
            <a:ext cx="2760054" cy="523220"/>
          </a:xfrm>
          <a:prstGeom prst="rect">
            <a:avLst/>
          </a:prstGeom>
          <a:noFill/>
          <a:ln>
            <a:noFill/>
          </a:ln>
        </p:spPr>
        <p:txBody>
          <a:bodyPr wrap="square" rtlCol="0">
            <a:spAutoFit/>
          </a:bodyPr>
          <a:lstStyle/>
          <a:p>
            <a:pPr algn="ctr"/>
            <a:r>
              <a:rPr lang="en-GB" sz="2800" dirty="0">
                <a:solidFill>
                  <a:schemeClr val="bg1"/>
                </a:solidFill>
                <a:latin typeface="Arial" panose="020B0604020202020204" pitchFamily="34" charset="0"/>
                <a:cs typeface="Arial" panose="020B0604020202020204" pitchFamily="34" charset="0"/>
              </a:rPr>
              <a:t>COMMUNITIES</a:t>
            </a:r>
          </a:p>
        </p:txBody>
      </p:sp>
      <p:grpSp>
        <p:nvGrpSpPr>
          <p:cNvPr id="16" name="Group 15">
            <a:extLst>
              <a:ext uri="{FF2B5EF4-FFF2-40B4-BE49-F238E27FC236}">
                <a16:creationId xmlns:a16="http://schemas.microsoft.com/office/drawing/2014/main" id="{9E9884E3-6224-4671-9260-CA4568AF109B}"/>
              </a:ext>
            </a:extLst>
          </p:cNvPr>
          <p:cNvGrpSpPr/>
          <p:nvPr/>
        </p:nvGrpSpPr>
        <p:grpSpPr>
          <a:xfrm>
            <a:off x="609513" y="1412776"/>
            <a:ext cx="2874026" cy="830997"/>
            <a:chOff x="609513" y="1412776"/>
            <a:chExt cx="2874026" cy="830997"/>
          </a:xfrm>
        </p:grpSpPr>
        <p:sp>
          <p:nvSpPr>
            <p:cNvPr id="3" name="Rectangle 2">
              <a:extLst>
                <a:ext uri="{FF2B5EF4-FFF2-40B4-BE49-F238E27FC236}">
                  <a16:creationId xmlns:a16="http://schemas.microsoft.com/office/drawing/2014/main" id="{45D932E3-F341-4AE8-8B52-8B5CAE80976D}"/>
                </a:ext>
              </a:extLst>
            </p:cNvPr>
            <p:cNvSpPr/>
            <p:nvPr/>
          </p:nvSpPr>
          <p:spPr>
            <a:xfrm>
              <a:off x="1749948" y="1412776"/>
              <a:ext cx="1733591" cy="830997"/>
            </a:xfrm>
            <a:prstGeom prst="rect">
              <a:avLst/>
            </a:prstGeom>
          </p:spPr>
          <p:txBody>
            <a:bodyPr wrap="square">
              <a:spAutoFit/>
            </a:bodyPr>
            <a:lstStyle/>
            <a:p>
              <a:r>
                <a:rPr lang="en-GB" sz="1600" dirty="0">
                  <a:solidFill>
                    <a:schemeClr val="bg1"/>
                  </a:solidFill>
                  <a:latin typeface="Arial" panose="020B0604020202020204" pitchFamily="34" charset="0"/>
                  <a:cs typeface="Arial" panose="020B0604020202020204" pitchFamily="34" charset="0"/>
                </a:rPr>
                <a:t>of total workforce has signed up to volunteer </a:t>
              </a:r>
            </a:p>
          </p:txBody>
        </p:sp>
        <p:sp>
          <p:nvSpPr>
            <p:cNvPr id="9" name="Rectangle 8">
              <a:extLst>
                <a:ext uri="{FF2B5EF4-FFF2-40B4-BE49-F238E27FC236}">
                  <a16:creationId xmlns:a16="http://schemas.microsoft.com/office/drawing/2014/main" id="{BB73DE48-38EF-4734-B8E8-4DCC23C5E8A9}"/>
                </a:ext>
              </a:extLst>
            </p:cNvPr>
            <p:cNvSpPr/>
            <p:nvPr/>
          </p:nvSpPr>
          <p:spPr>
            <a:xfrm>
              <a:off x="609513" y="1505109"/>
              <a:ext cx="1146719" cy="646331"/>
            </a:xfrm>
            <a:prstGeom prst="rect">
              <a:avLst/>
            </a:prstGeom>
          </p:spPr>
          <p:txBody>
            <a:bodyPr wrap="square">
              <a:spAutoFit/>
            </a:bodyPr>
            <a:lstStyle/>
            <a:p>
              <a:pPr algn="ctr"/>
              <a:r>
                <a:rPr lang="en-GB" sz="3600" dirty="0">
                  <a:solidFill>
                    <a:schemeClr val="bg1"/>
                  </a:solidFill>
                  <a:latin typeface="Arial" panose="020B0604020202020204" pitchFamily="34" charset="0"/>
                  <a:cs typeface="Arial" panose="020B0604020202020204" pitchFamily="34" charset="0"/>
                </a:rPr>
                <a:t>63% </a:t>
              </a:r>
            </a:p>
          </p:txBody>
        </p:sp>
      </p:grpSp>
      <p:grpSp>
        <p:nvGrpSpPr>
          <p:cNvPr id="5" name="Group 4">
            <a:extLst>
              <a:ext uri="{FF2B5EF4-FFF2-40B4-BE49-F238E27FC236}">
                <a16:creationId xmlns:a16="http://schemas.microsoft.com/office/drawing/2014/main" id="{46D96E80-86F5-4ABC-ABBF-C3E0E8258767}"/>
              </a:ext>
            </a:extLst>
          </p:cNvPr>
          <p:cNvGrpSpPr/>
          <p:nvPr/>
        </p:nvGrpSpPr>
        <p:grpSpPr>
          <a:xfrm>
            <a:off x="323531" y="2911296"/>
            <a:ext cx="3073395" cy="1077218"/>
            <a:chOff x="323531" y="3239028"/>
            <a:chExt cx="3073395" cy="1077218"/>
          </a:xfrm>
        </p:grpSpPr>
        <p:sp>
          <p:nvSpPr>
            <p:cNvPr id="10" name="Rectangle 9">
              <a:extLst>
                <a:ext uri="{FF2B5EF4-FFF2-40B4-BE49-F238E27FC236}">
                  <a16:creationId xmlns:a16="http://schemas.microsoft.com/office/drawing/2014/main" id="{45B76829-1797-4487-BF22-6E56F6D4F878}"/>
                </a:ext>
              </a:extLst>
            </p:cNvPr>
            <p:cNvSpPr/>
            <p:nvPr/>
          </p:nvSpPr>
          <p:spPr>
            <a:xfrm>
              <a:off x="323531" y="3454472"/>
              <a:ext cx="1512165" cy="646331"/>
            </a:xfrm>
            <a:prstGeom prst="rect">
              <a:avLst/>
            </a:prstGeom>
          </p:spPr>
          <p:txBody>
            <a:bodyPr wrap="square">
              <a:spAutoFit/>
            </a:bodyPr>
            <a:lstStyle/>
            <a:p>
              <a:pPr algn="ctr"/>
              <a:r>
                <a:rPr lang="en-GB" sz="3600" dirty="0">
                  <a:solidFill>
                    <a:schemeClr val="bg1"/>
                  </a:solidFill>
                  <a:latin typeface="Arial" panose="020B0604020202020204" pitchFamily="34" charset="0"/>
                  <a:cs typeface="Arial" panose="020B0604020202020204" pitchFamily="34" charset="0"/>
                </a:rPr>
                <a:t>1,972</a:t>
              </a:r>
            </a:p>
          </p:txBody>
        </p:sp>
        <p:sp>
          <p:nvSpPr>
            <p:cNvPr id="12" name="Rectangle 11">
              <a:extLst>
                <a:ext uri="{FF2B5EF4-FFF2-40B4-BE49-F238E27FC236}">
                  <a16:creationId xmlns:a16="http://schemas.microsoft.com/office/drawing/2014/main" id="{B9070BA6-3817-4DCF-A905-E5E0775276A2}"/>
                </a:ext>
              </a:extLst>
            </p:cNvPr>
            <p:cNvSpPr/>
            <p:nvPr/>
          </p:nvSpPr>
          <p:spPr>
            <a:xfrm>
              <a:off x="1749948" y="3239028"/>
              <a:ext cx="1646978" cy="1077218"/>
            </a:xfrm>
            <a:prstGeom prst="rect">
              <a:avLst/>
            </a:prstGeom>
          </p:spPr>
          <p:txBody>
            <a:bodyPr wrap="square">
              <a:spAutoFit/>
            </a:bodyPr>
            <a:lstStyle/>
            <a:p>
              <a:r>
                <a:rPr lang="en-GB" sz="1600" dirty="0">
                  <a:solidFill>
                    <a:schemeClr val="bg1"/>
                  </a:solidFill>
                  <a:latin typeface="Arial" panose="020B0604020202020204" pitchFamily="34" charset="0"/>
                  <a:cs typeface="Arial" panose="020B0604020202020204" pitchFamily="34" charset="0"/>
                </a:rPr>
                <a:t>Volunteering hours have been pledged by our staff</a:t>
              </a:r>
            </a:p>
          </p:txBody>
        </p:sp>
      </p:grpSp>
      <p:grpSp>
        <p:nvGrpSpPr>
          <p:cNvPr id="17" name="Group 16">
            <a:extLst>
              <a:ext uri="{FF2B5EF4-FFF2-40B4-BE49-F238E27FC236}">
                <a16:creationId xmlns:a16="http://schemas.microsoft.com/office/drawing/2014/main" id="{EE7AAB0C-BC66-4FC5-93AE-E68DBD3C0697}"/>
              </a:ext>
            </a:extLst>
          </p:cNvPr>
          <p:cNvGrpSpPr/>
          <p:nvPr/>
        </p:nvGrpSpPr>
        <p:grpSpPr>
          <a:xfrm>
            <a:off x="541700" y="4656038"/>
            <a:ext cx="2941838" cy="1077218"/>
            <a:chOff x="541700" y="4656038"/>
            <a:chExt cx="2941838" cy="1077218"/>
          </a:xfrm>
        </p:grpSpPr>
        <p:sp>
          <p:nvSpPr>
            <p:cNvPr id="11" name="Rectangle 10">
              <a:extLst>
                <a:ext uri="{FF2B5EF4-FFF2-40B4-BE49-F238E27FC236}">
                  <a16:creationId xmlns:a16="http://schemas.microsoft.com/office/drawing/2014/main" id="{A2150A5C-5D92-419A-9ADA-438A6A7E1260}"/>
                </a:ext>
              </a:extLst>
            </p:cNvPr>
            <p:cNvSpPr/>
            <p:nvPr/>
          </p:nvSpPr>
          <p:spPr>
            <a:xfrm>
              <a:off x="541700" y="4871482"/>
              <a:ext cx="1282345" cy="646331"/>
            </a:xfrm>
            <a:prstGeom prst="rect">
              <a:avLst/>
            </a:prstGeom>
          </p:spPr>
          <p:txBody>
            <a:bodyPr wrap="square">
              <a:spAutoFit/>
            </a:bodyPr>
            <a:lstStyle/>
            <a:p>
              <a:pPr algn="ctr"/>
              <a:r>
                <a:rPr lang="en-GB" sz="3600" dirty="0">
                  <a:solidFill>
                    <a:schemeClr val="bg1"/>
                  </a:solidFill>
                  <a:latin typeface="Arial" panose="020B0604020202020204" pitchFamily="34" charset="0"/>
                  <a:cs typeface="Arial" panose="020B0604020202020204" pitchFamily="34" charset="0"/>
                </a:rPr>
                <a:t>£20k</a:t>
              </a:r>
            </a:p>
          </p:txBody>
        </p:sp>
        <p:sp>
          <p:nvSpPr>
            <p:cNvPr id="13" name="Rectangle 12">
              <a:extLst>
                <a:ext uri="{FF2B5EF4-FFF2-40B4-BE49-F238E27FC236}">
                  <a16:creationId xmlns:a16="http://schemas.microsoft.com/office/drawing/2014/main" id="{A16FD2E5-E90A-48A9-A13B-0B5880D2D012}"/>
                </a:ext>
              </a:extLst>
            </p:cNvPr>
            <p:cNvSpPr/>
            <p:nvPr/>
          </p:nvSpPr>
          <p:spPr>
            <a:xfrm>
              <a:off x="1749948" y="4656038"/>
              <a:ext cx="1733590" cy="1077218"/>
            </a:xfrm>
            <a:prstGeom prst="rect">
              <a:avLst/>
            </a:prstGeom>
          </p:spPr>
          <p:txBody>
            <a:bodyPr wrap="square">
              <a:spAutoFit/>
            </a:bodyPr>
            <a:lstStyle/>
            <a:p>
              <a:r>
                <a:rPr lang="en-GB" sz="1600" dirty="0">
                  <a:solidFill>
                    <a:schemeClr val="bg1"/>
                  </a:solidFill>
                  <a:latin typeface="Arial" panose="020B0604020202020204" pitchFamily="34" charset="0"/>
                  <a:cs typeface="Arial" panose="020B0604020202020204" pitchFamily="34" charset="0"/>
                </a:rPr>
                <a:t>donations to housing association charities</a:t>
              </a:r>
            </a:p>
          </p:txBody>
        </p:sp>
      </p:grpSp>
      <p:cxnSp>
        <p:nvCxnSpPr>
          <p:cNvPr id="15" name="Straight Connector 14">
            <a:extLst>
              <a:ext uri="{FF2B5EF4-FFF2-40B4-BE49-F238E27FC236}">
                <a16:creationId xmlns:a16="http://schemas.microsoft.com/office/drawing/2014/main" id="{70349407-0FA2-4911-9986-6D443A31D16F}"/>
              </a:ext>
            </a:extLst>
          </p:cNvPr>
          <p:cNvCxnSpPr>
            <a:cxnSpLocks/>
          </p:cNvCxnSpPr>
          <p:nvPr/>
        </p:nvCxnSpPr>
        <p:spPr>
          <a:xfrm flipV="1">
            <a:off x="3706758" y="1124744"/>
            <a:ext cx="0" cy="5148000"/>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16114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BED3640-FA32-49C0-A169-680C8AC3E576}"/>
              </a:ext>
            </a:extLst>
          </p:cNvPr>
          <p:cNvSpPr>
            <a:spLocks noGrp="1"/>
          </p:cNvSpPr>
          <p:nvPr>
            <p:ph type="sldNum" sz="quarter" idx="12"/>
          </p:nvPr>
        </p:nvSpPr>
        <p:spPr/>
        <p:txBody>
          <a:bodyPr/>
          <a:lstStyle/>
          <a:p>
            <a:fld id="{DC727B60-983F-7541-8B20-EF914D9D2D66}" type="slidenum">
              <a:rPr lang="en-US" smtClean="0"/>
              <a:pPr/>
              <a:t>6</a:t>
            </a:fld>
            <a:endParaRPr lang="en-US" dirty="0"/>
          </a:p>
        </p:txBody>
      </p:sp>
      <p:sp>
        <p:nvSpPr>
          <p:cNvPr id="4" name="object 6">
            <a:extLst>
              <a:ext uri="{FF2B5EF4-FFF2-40B4-BE49-F238E27FC236}">
                <a16:creationId xmlns:a16="http://schemas.microsoft.com/office/drawing/2014/main" id="{744F85A6-58EF-4445-8783-202836759EC2}"/>
              </a:ext>
            </a:extLst>
          </p:cNvPr>
          <p:cNvSpPr/>
          <p:nvPr/>
        </p:nvSpPr>
        <p:spPr>
          <a:xfrm>
            <a:off x="4572000" y="0"/>
            <a:ext cx="4572000" cy="6858000"/>
          </a:xfrm>
          <a:prstGeom prst="rect">
            <a:avLst/>
          </a:prstGeom>
          <a:blipFill>
            <a:blip r:embed="rId3" cstate="print"/>
            <a:stretch>
              <a:fillRect l="-51974" t="-13747" r="-30094" b="1"/>
            </a:stretch>
          </a:blipFill>
        </p:spPr>
        <p:txBody>
          <a:bodyPr wrap="square" lIns="0" tIns="0" rIns="0" bIns="0" rtlCol="0"/>
          <a:lstStyle/>
          <a:p>
            <a:endParaRPr/>
          </a:p>
        </p:txBody>
      </p:sp>
      <p:sp>
        <p:nvSpPr>
          <p:cNvPr id="5" name="object 12">
            <a:extLst>
              <a:ext uri="{FF2B5EF4-FFF2-40B4-BE49-F238E27FC236}">
                <a16:creationId xmlns:a16="http://schemas.microsoft.com/office/drawing/2014/main" id="{A022D685-5D80-4CE6-A039-680FB5FA45A1}"/>
              </a:ext>
            </a:extLst>
          </p:cNvPr>
          <p:cNvSpPr txBox="1"/>
          <p:nvPr/>
        </p:nvSpPr>
        <p:spPr>
          <a:xfrm>
            <a:off x="539552" y="980728"/>
            <a:ext cx="3891702" cy="5447645"/>
          </a:xfrm>
          <a:prstGeom prst="rect">
            <a:avLst/>
          </a:prstGeom>
        </p:spPr>
        <p:txBody>
          <a:bodyPr vert="horz" wrap="square" lIns="0" tIns="13970" rIns="0" bIns="0" rtlCol="0">
            <a:spAutoFit/>
          </a:bodyPr>
          <a:lstStyle/>
          <a:p>
            <a:pPr marL="12700" marR="5080">
              <a:lnSpc>
                <a:spcPct val="113799"/>
              </a:lnSpc>
              <a:spcBef>
                <a:spcPts val="110"/>
              </a:spcBef>
            </a:pPr>
            <a:r>
              <a:rPr lang="en-GB" sz="1400" spc="-55" dirty="0">
                <a:solidFill>
                  <a:schemeClr val="accent2"/>
                </a:solidFill>
                <a:latin typeface="Arial" panose="020B0604020202020204" pitchFamily="34" charset="0"/>
                <a:cs typeface="Arial" panose="020B0604020202020204" pitchFamily="34" charset="0"/>
              </a:rPr>
              <a:t>Health and wellbeing is a fundamental challenge within the housing community. We have been supporting residents through our volunteering program, giving our time to improve the livelihoods of our residents and the community. </a:t>
            </a:r>
          </a:p>
          <a:p>
            <a:pPr marL="12700" marR="5080">
              <a:lnSpc>
                <a:spcPct val="113799"/>
              </a:lnSpc>
              <a:spcBef>
                <a:spcPts val="110"/>
              </a:spcBef>
            </a:pPr>
            <a:endParaRPr lang="en-GB" sz="1400" spc="-55" dirty="0">
              <a:solidFill>
                <a:schemeClr val="accent2"/>
              </a:solidFill>
              <a:latin typeface="Arial" panose="020B0604020202020204" pitchFamily="34" charset="0"/>
              <a:cs typeface="Arial" panose="020B0604020202020204" pitchFamily="34" charset="0"/>
            </a:endParaRPr>
          </a:p>
          <a:p>
            <a:pPr marL="12700" marR="5080">
              <a:lnSpc>
                <a:spcPct val="113799"/>
              </a:lnSpc>
              <a:spcBef>
                <a:spcPts val="110"/>
              </a:spcBef>
            </a:pPr>
            <a:r>
              <a:rPr lang="en-GB" sz="1400" spc="-55" dirty="0">
                <a:solidFill>
                  <a:schemeClr val="accent2"/>
                </a:solidFill>
                <a:latin typeface="Arial" panose="020B0604020202020204" pitchFamily="34" charset="0"/>
                <a:cs typeface="Arial" panose="020B0604020202020204" pitchFamily="34" charset="0"/>
              </a:rPr>
              <a:t>Harry from South East London was struggling with the upkeep of his garden and home. In the past Harry was an avid gardener, however, a hoarding disorder made it almost impossible to use his outdoor space. This also led to him missing out on the company of his neighbours, who had complained about the environmental and health issues around Harry's hoarding. Harry had not used his garden for 2 years.</a:t>
            </a:r>
          </a:p>
          <a:p>
            <a:pPr marL="12700" marR="5080">
              <a:lnSpc>
                <a:spcPct val="113799"/>
              </a:lnSpc>
              <a:spcBef>
                <a:spcPts val="110"/>
              </a:spcBef>
            </a:pPr>
            <a:endParaRPr lang="en-GB" sz="1400" spc="-55" dirty="0">
              <a:solidFill>
                <a:schemeClr val="accent2"/>
              </a:solidFill>
              <a:latin typeface="Arial" panose="020B0604020202020204" pitchFamily="34" charset="0"/>
              <a:cs typeface="Arial" panose="020B0604020202020204" pitchFamily="34" charset="0"/>
            </a:endParaRPr>
          </a:p>
          <a:p>
            <a:pPr marL="12700" marR="5080">
              <a:lnSpc>
                <a:spcPct val="113799"/>
              </a:lnSpc>
              <a:spcBef>
                <a:spcPts val="110"/>
              </a:spcBef>
            </a:pPr>
            <a:r>
              <a:rPr lang="en-GB" sz="1400" spc="-55" dirty="0">
                <a:solidFill>
                  <a:schemeClr val="accent2"/>
                </a:solidFill>
                <a:latin typeface="Arial" panose="020B0604020202020204" pitchFamily="34" charset="0"/>
                <a:cs typeface="Arial" panose="020B0604020202020204" pitchFamily="34" charset="0"/>
              </a:rPr>
              <a:t>Just Ask sent a team to the property. The team cut back the overgrown areas, put in flower beds, pruned shrubs, paved areas and removed a large amount of waste which was an overspill from Harry's house. Staff involved Harry in all the decision making and made sure that he had support when needed throughout the process. </a:t>
            </a:r>
            <a:endParaRPr lang="en-GB" sz="1400" dirty="0">
              <a:solidFill>
                <a:schemeClr val="accent2"/>
              </a:solidFill>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0C5075D0-615D-4E11-8B0C-BCCF6471408A}"/>
              </a:ext>
            </a:extLst>
          </p:cNvPr>
          <p:cNvSpPr/>
          <p:nvPr/>
        </p:nvSpPr>
        <p:spPr>
          <a:xfrm>
            <a:off x="4826790" y="3856303"/>
            <a:ext cx="4176464" cy="16878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bject 15">
            <a:extLst>
              <a:ext uri="{FF2B5EF4-FFF2-40B4-BE49-F238E27FC236}">
                <a16:creationId xmlns:a16="http://schemas.microsoft.com/office/drawing/2014/main" id="{500C415E-ED7A-451C-BE15-1DD9F719FF81}"/>
              </a:ext>
            </a:extLst>
          </p:cNvPr>
          <p:cNvSpPr txBox="1"/>
          <p:nvPr/>
        </p:nvSpPr>
        <p:spPr>
          <a:xfrm>
            <a:off x="5046244" y="4008459"/>
            <a:ext cx="3847727" cy="1407437"/>
          </a:xfrm>
          <a:prstGeom prst="rect">
            <a:avLst/>
          </a:prstGeom>
          <a:noFill/>
        </p:spPr>
        <p:txBody>
          <a:bodyPr vert="horz" wrap="square" lIns="0" tIns="12065" rIns="0" bIns="0" rtlCol="0">
            <a:spAutoFit/>
          </a:bodyPr>
          <a:lstStyle/>
          <a:p>
            <a:pPr marL="12700" marR="5080">
              <a:spcBef>
                <a:spcPts val="819"/>
              </a:spcBef>
            </a:pPr>
            <a:r>
              <a:rPr sz="1200" i="1" spc="-135" dirty="0">
                <a:solidFill>
                  <a:schemeClr val="accent1"/>
                </a:solidFill>
                <a:latin typeface="Arial" panose="020B0604020202020204" pitchFamily="34" charset="0"/>
                <a:cs typeface="Arial" panose="020B0604020202020204" pitchFamily="34" charset="0"/>
              </a:rPr>
              <a:t>“What </a:t>
            </a:r>
            <a:r>
              <a:rPr sz="1200" i="1" spc="-90" dirty="0">
                <a:solidFill>
                  <a:schemeClr val="accent1"/>
                </a:solidFill>
                <a:latin typeface="Arial" panose="020B0604020202020204" pitchFamily="34" charset="0"/>
                <a:cs typeface="Arial" panose="020B0604020202020204" pitchFamily="34" charset="0"/>
              </a:rPr>
              <a:t>you </a:t>
            </a:r>
            <a:r>
              <a:rPr sz="1200" i="1" spc="-70" dirty="0">
                <a:solidFill>
                  <a:schemeClr val="accent1"/>
                </a:solidFill>
                <a:latin typeface="Arial" panose="020B0604020202020204" pitchFamily="34" charset="0"/>
                <a:cs typeface="Arial" panose="020B0604020202020204" pitchFamily="34" charset="0"/>
              </a:rPr>
              <a:t>and the </a:t>
            </a:r>
            <a:r>
              <a:rPr sz="1200" i="1" spc="-85" dirty="0">
                <a:solidFill>
                  <a:schemeClr val="accent1"/>
                </a:solidFill>
                <a:latin typeface="Arial" panose="020B0604020202020204" pitchFamily="34" charset="0"/>
                <a:cs typeface="Arial" panose="020B0604020202020204" pitchFamily="34" charset="0"/>
              </a:rPr>
              <a:t>team </a:t>
            </a:r>
            <a:r>
              <a:rPr sz="1200" i="1" spc="-70" dirty="0">
                <a:solidFill>
                  <a:schemeClr val="accent1"/>
                </a:solidFill>
                <a:latin typeface="Arial" panose="020B0604020202020204" pitchFamily="34" charset="0"/>
                <a:cs typeface="Arial" panose="020B0604020202020204" pitchFamily="34" charset="0"/>
              </a:rPr>
              <a:t>that </a:t>
            </a:r>
            <a:r>
              <a:rPr sz="1200" i="1" spc="-65" dirty="0">
                <a:solidFill>
                  <a:schemeClr val="accent1"/>
                </a:solidFill>
                <a:latin typeface="Arial" panose="020B0604020202020204" pitchFamily="34" charset="0"/>
                <a:cs typeface="Arial" panose="020B0604020202020204" pitchFamily="34" charset="0"/>
              </a:rPr>
              <a:t>turned </a:t>
            </a:r>
            <a:r>
              <a:rPr sz="1200" i="1" spc="-70" dirty="0">
                <a:solidFill>
                  <a:schemeClr val="accent1"/>
                </a:solidFill>
                <a:latin typeface="Arial" panose="020B0604020202020204" pitchFamily="34" charset="0"/>
                <a:cs typeface="Arial" panose="020B0604020202020204" pitchFamily="34" charset="0"/>
              </a:rPr>
              <a:t>up</a:t>
            </a:r>
            <a:r>
              <a:rPr lang="en-GB" sz="1200" i="1" spc="-70" dirty="0">
                <a:solidFill>
                  <a:schemeClr val="accent1"/>
                </a:solidFill>
                <a:latin typeface="Arial" panose="020B0604020202020204" pitchFamily="34" charset="0"/>
                <a:cs typeface="Arial" panose="020B0604020202020204" pitchFamily="34" charset="0"/>
              </a:rPr>
              <a:t> have done</a:t>
            </a:r>
            <a:r>
              <a:rPr sz="1200" i="1" spc="-70" dirty="0">
                <a:solidFill>
                  <a:schemeClr val="accent1"/>
                </a:solidFill>
                <a:latin typeface="Arial" panose="020B0604020202020204" pitchFamily="34" charset="0"/>
                <a:cs typeface="Arial" panose="020B0604020202020204" pitchFamily="34" charset="0"/>
              </a:rPr>
              <a:t> </a:t>
            </a:r>
            <a:r>
              <a:rPr sz="1200" i="1" spc="-50" dirty="0">
                <a:solidFill>
                  <a:schemeClr val="accent1"/>
                </a:solidFill>
                <a:latin typeface="Arial" panose="020B0604020202020204" pitchFamily="34" charset="0"/>
                <a:cs typeface="Arial" panose="020B0604020202020204" pitchFamily="34" charset="0"/>
              </a:rPr>
              <a:t>has </a:t>
            </a:r>
            <a:r>
              <a:rPr sz="1200" i="1" spc="-60" dirty="0">
                <a:solidFill>
                  <a:schemeClr val="accent1"/>
                </a:solidFill>
                <a:latin typeface="Arial" panose="020B0604020202020204" pitchFamily="34" charset="0"/>
                <a:cs typeface="Arial" panose="020B0604020202020204" pitchFamily="34" charset="0"/>
              </a:rPr>
              <a:t>totally changed </a:t>
            </a:r>
            <a:r>
              <a:rPr sz="1200" i="1" spc="-70" dirty="0">
                <a:solidFill>
                  <a:schemeClr val="accent1"/>
                </a:solidFill>
                <a:latin typeface="Arial" panose="020B0604020202020204" pitchFamily="34" charset="0"/>
                <a:cs typeface="Arial" panose="020B0604020202020204" pitchFamily="34" charset="0"/>
              </a:rPr>
              <a:t>the </a:t>
            </a:r>
            <a:r>
              <a:rPr sz="1200" i="1" spc="-114" dirty="0">
                <a:solidFill>
                  <a:schemeClr val="accent1"/>
                </a:solidFill>
                <a:latin typeface="Arial" panose="020B0604020202020204" pitchFamily="34" charset="0"/>
                <a:cs typeface="Arial" panose="020B0604020202020204" pitchFamily="34" charset="0"/>
              </a:rPr>
              <a:t>way </a:t>
            </a:r>
            <a:r>
              <a:rPr sz="1200" i="1" spc="95" dirty="0">
                <a:solidFill>
                  <a:schemeClr val="accent1"/>
                </a:solidFill>
                <a:latin typeface="Arial" panose="020B0604020202020204" pitchFamily="34" charset="0"/>
                <a:cs typeface="Arial" panose="020B0604020202020204" pitchFamily="34" charset="0"/>
              </a:rPr>
              <a:t>I </a:t>
            </a:r>
            <a:r>
              <a:rPr sz="1200" i="1" spc="-65" dirty="0">
                <a:solidFill>
                  <a:schemeClr val="accent1"/>
                </a:solidFill>
                <a:latin typeface="Arial" panose="020B0604020202020204" pitchFamily="34" charset="0"/>
                <a:cs typeface="Arial" panose="020B0604020202020204" pitchFamily="34" charset="0"/>
              </a:rPr>
              <a:t>look at </a:t>
            </a:r>
            <a:r>
              <a:rPr sz="1200" i="1" spc="-40" dirty="0">
                <a:solidFill>
                  <a:schemeClr val="accent1"/>
                </a:solidFill>
                <a:latin typeface="Arial" panose="020B0604020202020204" pitchFamily="34" charset="0"/>
                <a:cs typeface="Arial" panose="020B0604020202020204" pitchFamily="34" charset="0"/>
              </a:rPr>
              <a:t>life </a:t>
            </a:r>
            <a:r>
              <a:rPr sz="1200" i="1" spc="-65" dirty="0">
                <a:solidFill>
                  <a:schemeClr val="accent1"/>
                </a:solidFill>
                <a:latin typeface="Arial" panose="020B0604020202020204" pitchFamily="34" charset="0"/>
                <a:cs typeface="Arial" panose="020B0604020202020204" pitchFamily="34" charset="0"/>
              </a:rPr>
              <a:t>at </a:t>
            </a:r>
            <a:r>
              <a:rPr sz="1200" i="1" spc="-45" dirty="0">
                <a:solidFill>
                  <a:schemeClr val="accent1"/>
                </a:solidFill>
                <a:latin typeface="Arial" panose="020B0604020202020204" pitchFamily="34" charset="0"/>
                <a:cs typeface="Arial" panose="020B0604020202020204" pitchFamily="34" charset="0"/>
              </a:rPr>
              <a:t>this </a:t>
            </a:r>
            <a:r>
              <a:rPr sz="1200" i="1" spc="-95" dirty="0">
                <a:solidFill>
                  <a:schemeClr val="accent1"/>
                </a:solidFill>
                <a:latin typeface="Arial" panose="020B0604020202020204" pitchFamily="34" charset="0"/>
                <a:cs typeface="Arial" panose="020B0604020202020204" pitchFamily="34" charset="0"/>
              </a:rPr>
              <a:t>moment </a:t>
            </a:r>
            <a:r>
              <a:rPr sz="1200" i="1" spc="-35" dirty="0">
                <a:solidFill>
                  <a:schemeClr val="accent1"/>
                </a:solidFill>
                <a:latin typeface="Arial" panose="020B0604020202020204" pitchFamily="34" charset="0"/>
                <a:cs typeface="Arial" panose="020B0604020202020204" pitchFamily="34" charset="0"/>
              </a:rPr>
              <a:t>in </a:t>
            </a:r>
            <a:r>
              <a:rPr sz="1200" i="1" spc="-80" dirty="0">
                <a:solidFill>
                  <a:schemeClr val="accent1"/>
                </a:solidFill>
                <a:latin typeface="Arial" panose="020B0604020202020204" pitchFamily="34" charset="0"/>
                <a:cs typeface="Arial" panose="020B0604020202020204" pitchFamily="34" charset="0"/>
              </a:rPr>
              <a:t>time. </a:t>
            </a:r>
            <a:r>
              <a:rPr sz="1200" i="1" spc="95" dirty="0">
                <a:solidFill>
                  <a:schemeClr val="accent1"/>
                </a:solidFill>
                <a:latin typeface="Arial" panose="020B0604020202020204" pitchFamily="34" charset="0"/>
                <a:cs typeface="Arial" panose="020B0604020202020204" pitchFamily="34" charset="0"/>
              </a:rPr>
              <a:t>I </a:t>
            </a:r>
            <a:r>
              <a:rPr sz="1200" i="1" spc="-70" dirty="0">
                <a:solidFill>
                  <a:schemeClr val="accent1"/>
                </a:solidFill>
                <a:latin typeface="Arial" panose="020B0604020202020204" pitchFamily="34" charset="0"/>
                <a:cs typeface="Arial" panose="020B0604020202020204" pitchFamily="34" charset="0"/>
              </a:rPr>
              <a:t>delayed  </a:t>
            </a:r>
            <a:r>
              <a:rPr sz="1200" i="1" spc="-25" dirty="0">
                <a:solidFill>
                  <a:schemeClr val="accent1"/>
                </a:solidFill>
                <a:latin typeface="Arial" panose="020B0604020202020204" pitchFamily="34" charset="0"/>
                <a:cs typeface="Arial" panose="020B0604020202020204" pitchFamily="34" charset="0"/>
              </a:rPr>
              <a:t>all </a:t>
            </a:r>
            <a:r>
              <a:rPr sz="1200" i="1" spc="-65" dirty="0">
                <a:solidFill>
                  <a:schemeClr val="accent1"/>
                </a:solidFill>
                <a:latin typeface="Arial" panose="020B0604020202020204" pitchFamily="34" charset="0"/>
                <a:cs typeface="Arial" panose="020B0604020202020204" pitchFamily="34" charset="0"/>
              </a:rPr>
              <a:t>contact </a:t>
            </a:r>
            <a:r>
              <a:rPr sz="1200" i="1" spc="-85" dirty="0">
                <a:solidFill>
                  <a:schemeClr val="accent1"/>
                </a:solidFill>
                <a:latin typeface="Arial" panose="020B0604020202020204" pitchFamily="34" charset="0"/>
                <a:cs typeface="Arial" panose="020B0604020202020204" pitchFamily="34" charset="0"/>
              </a:rPr>
              <a:t>with </a:t>
            </a:r>
            <a:r>
              <a:rPr sz="1200" i="1" spc="-45" dirty="0">
                <a:solidFill>
                  <a:schemeClr val="accent1"/>
                </a:solidFill>
                <a:latin typeface="Arial" panose="020B0604020202020204" pitchFamily="34" charset="0"/>
                <a:cs typeface="Arial" panose="020B0604020202020204" pitchFamily="34" charset="0"/>
              </a:rPr>
              <a:t>dealing </a:t>
            </a:r>
            <a:r>
              <a:rPr sz="1200" i="1" spc="-85" dirty="0">
                <a:solidFill>
                  <a:schemeClr val="accent1"/>
                </a:solidFill>
                <a:latin typeface="Arial" panose="020B0604020202020204" pitchFamily="34" charset="0"/>
                <a:cs typeface="Arial" panose="020B0604020202020204" pitchFamily="34" charset="0"/>
              </a:rPr>
              <a:t>with </a:t>
            </a:r>
            <a:r>
              <a:rPr sz="1200" i="1" spc="-40" dirty="0">
                <a:solidFill>
                  <a:schemeClr val="accent1"/>
                </a:solidFill>
                <a:latin typeface="Arial" panose="020B0604020202020204" pitchFamily="34" charset="0"/>
                <a:cs typeface="Arial" panose="020B0604020202020204" pitchFamily="34" charset="0"/>
              </a:rPr>
              <a:t>this </a:t>
            </a:r>
            <a:r>
              <a:rPr sz="1200" i="1" spc="-55" dirty="0">
                <a:solidFill>
                  <a:schemeClr val="accent1"/>
                </a:solidFill>
                <a:latin typeface="Arial" panose="020B0604020202020204" pitchFamily="34" charset="0"/>
                <a:cs typeface="Arial" panose="020B0604020202020204" pitchFamily="34" charset="0"/>
              </a:rPr>
              <a:t>issue, </a:t>
            </a:r>
            <a:r>
              <a:rPr sz="1200" i="1" spc="-70" dirty="0">
                <a:solidFill>
                  <a:schemeClr val="accent1"/>
                </a:solidFill>
                <a:latin typeface="Arial" panose="020B0604020202020204" pitchFamily="34" charset="0"/>
                <a:cs typeface="Arial" panose="020B0604020202020204" pitchFamily="34" charset="0"/>
              </a:rPr>
              <a:t>but </a:t>
            </a:r>
            <a:r>
              <a:rPr sz="1200" i="1" spc="-90" dirty="0">
                <a:solidFill>
                  <a:schemeClr val="accent1"/>
                </a:solidFill>
                <a:latin typeface="Arial" panose="020B0604020202020204" pitchFamily="34" charset="0"/>
                <a:cs typeface="Arial" panose="020B0604020202020204" pitchFamily="34" charset="0"/>
              </a:rPr>
              <a:t>you </a:t>
            </a:r>
            <a:r>
              <a:rPr sz="1200" i="1" spc="-70" dirty="0">
                <a:solidFill>
                  <a:schemeClr val="accent1"/>
                </a:solidFill>
                <a:latin typeface="Arial" panose="020B0604020202020204" pitchFamily="34" charset="0"/>
                <a:cs typeface="Arial" panose="020B0604020202020204" pitchFamily="34" charset="0"/>
              </a:rPr>
              <a:t>and </a:t>
            </a:r>
            <a:r>
              <a:rPr sz="1200" i="1" spc="-65" dirty="0">
                <a:solidFill>
                  <a:schemeClr val="accent1"/>
                </a:solidFill>
                <a:latin typeface="Arial" panose="020B0604020202020204" pitchFamily="34" charset="0"/>
                <a:cs typeface="Arial" panose="020B0604020202020204" pitchFamily="34" charset="0"/>
              </a:rPr>
              <a:t>support resolved </a:t>
            </a:r>
            <a:r>
              <a:rPr sz="1200" i="1" spc="-45" dirty="0">
                <a:solidFill>
                  <a:schemeClr val="accent1"/>
                </a:solidFill>
                <a:latin typeface="Arial" panose="020B0604020202020204" pitchFamily="34" charset="0"/>
                <a:cs typeface="Arial" panose="020B0604020202020204" pitchFamily="34" charset="0"/>
              </a:rPr>
              <a:t>it </a:t>
            </a:r>
            <a:r>
              <a:rPr sz="1200" i="1" spc="-30" dirty="0">
                <a:solidFill>
                  <a:schemeClr val="accent1"/>
                </a:solidFill>
                <a:latin typeface="Arial" panose="020B0604020202020204" pitchFamily="34" charset="0"/>
                <a:cs typeface="Arial" panose="020B0604020202020204" pitchFamily="34" charset="0"/>
              </a:rPr>
              <a:t>all </a:t>
            </a:r>
            <a:r>
              <a:rPr sz="1200" i="1" spc="-35" dirty="0">
                <a:solidFill>
                  <a:schemeClr val="accent1"/>
                </a:solidFill>
                <a:latin typeface="Arial" panose="020B0604020202020204" pitchFamily="34" charset="0"/>
                <a:cs typeface="Arial" panose="020B0604020202020204" pitchFamily="34" charset="0"/>
              </a:rPr>
              <a:t>in </a:t>
            </a:r>
            <a:r>
              <a:rPr sz="1200" i="1" spc="-60" dirty="0">
                <a:solidFill>
                  <a:schemeClr val="accent1"/>
                </a:solidFill>
                <a:latin typeface="Arial" panose="020B0604020202020204" pitchFamily="34" charset="0"/>
                <a:cs typeface="Arial" panose="020B0604020202020204" pitchFamily="34" charset="0"/>
              </a:rPr>
              <a:t>a </a:t>
            </a:r>
            <a:r>
              <a:rPr sz="1200" i="1" spc="-65" dirty="0">
                <a:solidFill>
                  <a:schemeClr val="accent1"/>
                </a:solidFill>
                <a:latin typeface="Arial" panose="020B0604020202020204" pitchFamily="34" charset="0"/>
                <a:cs typeface="Arial" panose="020B0604020202020204" pitchFamily="34" charset="0"/>
              </a:rPr>
              <a:t>couple </a:t>
            </a:r>
            <a:r>
              <a:rPr sz="1200" i="1" spc="-70" dirty="0">
                <a:solidFill>
                  <a:schemeClr val="accent1"/>
                </a:solidFill>
                <a:latin typeface="Arial" panose="020B0604020202020204" pitchFamily="34" charset="0"/>
                <a:cs typeface="Arial" panose="020B0604020202020204" pitchFamily="34" charset="0"/>
              </a:rPr>
              <a:t>of </a:t>
            </a:r>
            <a:r>
              <a:rPr sz="1200" i="1" spc="-65" dirty="0">
                <a:solidFill>
                  <a:schemeClr val="accent1"/>
                </a:solidFill>
                <a:latin typeface="Arial" panose="020B0604020202020204" pitchFamily="34" charset="0"/>
                <a:cs typeface="Arial" panose="020B0604020202020204" pitchFamily="34" charset="0"/>
              </a:rPr>
              <a:t>hours. </a:t>
            </a:r>
            <a:r>
              <a:rPr sz="1200" i="1" spc="-80" dirty="0">
                <a:solidFill>
                  <a:schemeClr val="accent1"/>
                </a:solidFill>
                <a:latin typeface="Arial" panose="020B0604020202020204" pitchFamily="34" charset="0"/>
                <a:cs typeface="Arial" panose="020B0604020202020204" pitchFamily="34" charset="0"/>
              </a:rPr>
              <a:t>You </a:t>
            </a:r>
            <a:r>
              <a:rPr sz="1200" i="1" spc="-65" dirty="0">
                <a:solidFill>
                  <a:schemeClr val="accent1"/>
                </a:solidFill>
                <a:latin typeface="Arial" panose="020B0604020202020204" pitchFamily="34" charset="0"/>
                <a:cs typeface="Arial" panose="020B0604020202020204" pitchFamily="34" charset="0"/>
              </a:rPr>
              <a:t>helped </a:t>
            </a:r>
            <a:r>
              <a:rPr sz="1200" i="1" spc="-100" dirty="0">
                <a:solidFill>
                  <a:schemeClr val="accent1"/>
                </a:solidFill>
                <a:latin typeface="Arial" panose="020B0604020202020204" pitchFamily="34" charset="0"/>
                <a:cs typeface="Arial" panose="020B0604020202020204" pitchFamily="34" charset="0"/>
              </a:rPr>
              <a:t>me </a:t>
            </a:r>
            <a:r>
              <a:rPr sz="1200" i="1" spc="-70" dirty="0">
                <a:solidFill>
                  <a:schemeClr val="accent1"/>
                </a:solidFill>
                <a:latin typeface="Arial" panose="020B0604020202020204" pitchFamily="34" charset="0"/>
                <a:cs typeface="Arial" panose="020B0604020202020204" pitchFamily="34" charset="0"/>
              </a:rPr>
              <a:t>take  </a:t>
            </a:r>
            <a:r>
              <a:rPr sz="1200" i="1" spc="-60" dirty="0">
                <a:solidFill>
                  <a:schemeClr val="accent1"/>
                </a:solidFill>
                <a:latin typeface="Arial" panose="020B0604020202020204" pitchFamily="34" charset="0"/>
                <a:cs typeface="Arial" panose="020B0604020202020204" pitchFamily="34" charset="0"/>
              </a:rPr>
              <a:t>a </a:t>
            </a:r>
            <a:r>
              <a:rPr sz="1200" i="1" spc="-45" dirty="0">
                <a:solidFill>
                  <a:schemeClr val="accent1"/>
                </a:solidFill>
                <a:latin typeface="Arial" panose="020B0604020202020204" pitchFamily="34" charset="0"/>
                <a:cs typeface="Arial" panose="020B0604020202020204" pitchFamily="34" charset="0"/>
              </a:rPr>
              <a:t>large </a:t>
            </a:r>
            <a:r>
              <a:rPr sz="1200" i="1" spc="-70" dirty="0">
                <a:solidFill>
                  <a:schemeClr val="accent1"/>
                </a:solidFill>
                <a:latin typeface="Arial" panose="020B0604020202020204" pitchFamily="34" charset="0"/>
                <a:cs typeface="Arial" panose="020B0604020202020204" pitchFamily="34" charset="0"/>
              </a:rPr>
              <a:t>jump </a:t>
            </a:r>
            <a:r>
              <a:rPr sz="1200" i="1" spc="-65" dirty="0">
                <a:solidFill>
                  <a:schemeClr val="accent1"/>
                </a:solidFill>
                <a:latin typeface="Arial" panose="020B0604020202020204" pitchFamily="34" charset="0"/>
                <a:cs typeface="Arial" panose="020B0604020202020204" pitchFamily="34" charset="0"/>
              </a:rPr>
              <a:t>and </a:t>
            </a:r>
            <a:r>
              <a:rPr sz="1200" i="1" spc="-40" dirty="0">
                <a:solidFill>
                  <a:schemeClr val="accent1"/>
                </a:solidFill>
                <a:latin typeface="Arial" panose="020B0604020202020204" pitchFamily="34" charset="0"/>
                <a:cs typeface="Arial" panose="020B0604020202020204" pitchFamily="34" charset="0"/>
              </a:rPr>
              <a:t>it </a:t>
            </a:r>
            <a:r>
              <a:rPr sz="1200" i="1" spc="-50" dirty="0">
                <a:solidFill>
                  <a:schemeClr val="accent1"/>
                </a:solidFill>
                <a:latin typeface="Arial" panose="020B0604020202020204" pitchFamily="34" charset="0"/>
                <a:cs typeface="Arial" panose="020B0604020202020204" pitchFamily="34" charset="0"/>
              </a:rPr>
              <a:t>hurts </a:t>
            </a:r>
            <a:r>
              <a:rPr sz="1200" i="1" spc="-60" dirty="0">
                <a:solidFill>
                  <a:schemeClr val="accent1"/>
                </a:solidFill>
                <a:latin typeface="Arial" panose="020B0604020202020204" pitchFamily="34" charset="0"/>
                <a:cs typeface="Arial" panose="020B0604020202020204" pitchFamily="34" charset="0"/>
              </a:rPr>
              <a:t>a </a:t>
            </a:r>
            <a:r>
              <a:rPr sz="1200" i="1" spc="-70" dirty="0">
                <a:solidFill>
                  <a:schemeClr val="accent1"/>
                </a:solidFill>
                <a:latin typeface="Arial" panose="020B0604020202020204" pitchFamily="34" charset="0"/>
                <a:cs typeface="Arial" panose="020B0604020202020204" pitchFamily="34" charset="0"/>
              </a:rPr>
              <a:t>lot. </a:t>
            </a:r>
            <a:r>
              <a:rPr sz="1200" i="1" spc="-100" dirty="0">
                <a:solidFill>
                  <a:schemeClr val="accent1"/>
                </a:solidFill>
                <a:latin typeface="Arial" panose="020B0604020202020204" pitchFamily="34" charset="0"/>
                <a:cs typeface="Arial" panose="020B0604020202020204" pitchFamily="34" charset="0"/>
              </a:rPr>
              <a:t>Without </a:t>
            </a:r>
            <a:r>
              <a:rPr sz="1200" i="1" spc="-80" dirty="0">
                <a:solidFill>
                  <a:schemeClr val="accent1"/>
                </a:solidFill>
                <a:latin typeface="Arial" panose="020B0604020202020204" pitchFamily="34" charset="0"/>
                <a:cs typeface="Arial" panose="020B0604020202020204" pitchFamily="34" charset="0"/>
              </a:rPr>
              <a:t>your </a:t>
            </a:r>
            <a:r>
              <a:rPr sz="1200" i="1" spc="-60" dirty="0">
                <a:solidFill>
                  <a:schemeClr val="accent1"/>
                </a:solidFill>
                <a:latin typeface="Arial" panose="020B0604020202020204" pitchFamily="34" charset="0"/>
                <a:cs typeface="Arial" panose="020B0604020202020204" pitchFamily="34" charset="0"/>
              </a:rPr>
              <a:t>support </a:t>
            </a:r>
            <a:r>
              <a:rPr sz="1200" i="1" spc="100" dirty="0">
                <a:solidFill>
                  <a:schemeClr val="accent1"/>
                </a:solidFill>
                <a:latin typeface="Arial" panose="020B0604020202020204" pitchFamily="34" charset="0"/>
                <a:cs typeface="Arial" panose="020B0604020202020204" pitchFamily="34" charset="0"/>
              </a:rPr>
              <a:t>I </a:t>
            </a:r>
            <a:r>
              <a:rPr sz="1200" i="1" spc="-80" dirty="0">
                <a:solidFill>
                  <a:schemeClr val="accent1"/>
                </a:solidFill>
                <a:latin typeface="Arial" panose="020B0604020202020204" pitchFamily="34" charset="0"/>
                <a:cs typeface="Arial" panose="020B0604020202020204" pitchFamily="34" charset="0"/>
              </a:rPr>
              <a:t>would </a:t>
            </a:r>
            <a:r>
              <a:rPr sz="1200" i="1" spc="-75" dirty="0">
                <a:solidFill>
                  <a:schemeClr val="accent1"/>
                </a:solidFill>
                <a:latin typeface="Arial" panose="020B0604020202020204" pitchFamily="34" charset="0"/>
                <a:cs typeface="Arial" panose="020B0604020202020204" pitchFamily="34" charset="0"/>
              </a:rPr>
              <a:t>not </a:t>
            </a:r>
            <a:r>
              <a:rPr sz="1200" i="1" spc="-80" dirty="0">
                <a:solidFill>
                  <a:schemeClr val="accent1"/>
                </a:solidFill>
                <a:latin typeface="Arial" panose="020B0604020202020204" pitchFamily="34" charset="0"/>
                <a:cs typeface="Arial" panose="020B0604020202020204" pitchFamily="34" charset="0"/>
              </a:rPr>
              <a:t>have made </a:t>
            </a:r>
            <a:r>
              <a:rPr sz="1200" i="1" spc="-45" dirty="0">
                <a:solidFill>
                  <a:schemeClr val="accent1"/>
                </a:solidFill>
                <a:latin typeface="Arial" panose="020B0604020202020204" pitchFamily="34" charset="0"/>
                <a:cs typeface="Arial" panose="020B0604020202020204" pitchFamily="34" charset="0"/>
              </a:rPr>
              <a:t>this</a:t>
            </a:r>
            <a:r>
              <a:rPr sz="1200" i="1" spc="85" dirty="0">
                <a:solidFill>
                  <a:schemeClr val="accent1"/>
                </a:solidFill>
                <a:latin typeface="Arial" panose="020B0604020202020204" pitchFamily="34" charset="0"/>
                <a:cs typeface="Arial" panose="020B0604020202020204" pitchFamily="34" charset="0"/>
              </a:rPr>
              <a:t> </a:t>
            </a:r>
            <a:r>
              <a:rPr sz="1200" i="1" spc="-90" dirty="0">
                <a:solidFill>
                  <a:schemeClr val="accent1"/>
                </a:solidFill>
                <a:latin typeface="Arial" panose="020B0604020202020204" pitchFamily="34" charset="0"/>
                <a:cs typeface="Arial" panose="020B0604020202020204" pitchFamily="34" charset="0"/>
              </a:rPr>
              <a:t>step.”</a:t>
            </a:r>
            <a:endParaRPr sz="1200" i="1" dirty="0">
              <a:solidFill>
                <a:schemeClr val="accent1"/>
              </a:solidFill>
              <a:latin typeface="Arial" panose="020B0604020202020204" pitchFamily="34" charset="0"/>
              <a:cs typeface="Arial" panose="020B0604020202020204" pitchFamily="34" charset="0"/>
            </a:endParaRPr>
          </a:p>
          <a:p>
            <a:pPr marL="12700" marR="6985" algn="r">
              <a:spcBef>
                <a:spcPts val="805"/>
              </a:spcBef>
            </a:pPr>
            <a:r>
              <a:rPr lang="en-GB" sz="1200" spc="-90" dirty="0">
                <a:solidFill>
                  <a:schemeClr val="accent1"/>
                </a:solidFill>
                <a:latin typeface="Arial" panose="020B0604020202020204" pitchFamily="34" charset="0"/>
                <a:cs typeface="Arial" panose="020B0604020202020204" pitchFamily="34" charset="0"/>
              </a:rPr>
              <a:t>Harry</a:t>
            </a:r>
          </a:p>
        </p:txBody>
      </p:sp>
      <p:sp>
        <p:nvSpPr>
          <p:cNvPr id="14" name="Rectangle 13">
            <a:extLst>
              <a:ext uri="{FF2B5EF4-FFF2-40B4-BE49-F238E27FC236}">
                <a16:creationId xmlns:a16="http://schemas.microsoft.com/office/drawing/2014/main" id="{98A9E884-595E-47B4-92B2-BD24D0FB1EEF}"/>
              </a:ext>
            </a:extLst>
          </p:cNvPr>
          <p:cNvSpPr/>
          <p:nvPr/>
        </p:nvSpPr>
        <p:spPr>
          <a:xfrm>
            <a:off x="4826790" y="5733256"/>
            <a:ext cx="4176464" cy="9473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solidFill>
            </a:endParaRPr>
          </a:p>
        </p:txBody>
      </p:sp>
      <p:sp>
        <p:nvSpPr>
          <p:cNvPr id="11" name="object 15">
            <a:extLst>
              <a:ext uri="{FF2B5EF4-FFF2-40B4-BE49-F238E27FC236}">
                <a16:creationId xmlns:a16="http://schemas.microsoft.com/office/drawing/2014/main" id="{2B9A6799-C7CD-4780-99DC-8245BB4063B8}"/>
              </a:ext>
            </a:extLst>
          </p:cNvPr>
          <p:cNvSpPr txBox="1"/>
          <p:nvPr/>
        </p:nvSpPr>
        <p:spPr>
          <a:xfrm>
            <a:off x="4865399" y="5888509"/>
            <a:ext cx="4099247" cy="668773"/>
          </a:xfrm>
          <a:prstGeom prst="rect">
            <a:avLst/>
          </a:prstGeom>
          <a:noFill/>
        </p:spPr>
        <p:txBody>
          <a:bodyPr vert="horz" wrap="square" lIns="0" tIns="12065" rIns="0" bIns="0" rtlCol="0">
            <a:spAutoFit/>
          </a:bodyPr>
          <a:lstStyle/>
          <a:p>
            <a:pPr marL="12700" marR="5080">
              <a:spcBef>
                <a:spcPts val="819"/>
              </a:spcBef>
            </a:pPr>
            <a:r>
              <a:rPr sz="1200" i="1" spc="-135" dirty="0">
                <a:solidFill>
                  <a:schemeClr val="accent1"/>
                </a:solidFill>
                <a:latin typeface="Arial" panose="020B0604020202020204" pitchFamily="34" charset="0"/>
                <a:cs typeface="Arial" panose="020B0604020202020204" pitchFamily="34" charset="0"/>
              </a:rPr>
              <a:t>“</a:t>
            </a:r>
            <a:r>
              <a:rPr lang="en-GB" sz="1200" i="1" spc="-65" dirty="0">
                <a:solidFill>
                  <a:schemeClr val="accent1"/>
                </a:solidFill>
                <a:latin typeface="Arial" panose="020B0604020202020204" pitchFamily="34" charset="0"/>
                <a:cs typeface="Arial" panose="020B0604020202020204" pitchFamily="34" charset="0"/>
              </a:rPr>
              <a:t> </a:t>
            </a:r>
            <a:r>
              <a:rPr lang="en-GB" sz="1200" i="1" spc="-70" dirty="0">
                <a:solidFill>
                  <a:schemeClr val="accent1"/>
                </a:solidFill>
                <a:latin typeface="Arial" panose="020B0604020202020204" pitchFamily="34" charset="0"/>
                <a:cs typeface="Arial" panose="020B0604020202020204" pitchFamily="34" charset="0"/>
              </a:rPr>
              <a:t>T</a:t>
            </a:r>
            <a:r>
              <a:rPr sz="1200" i="1" spc="-70" dirty="0">
                <a:solidFill>
                  <a:schemeClr val="accent1"/>
                </a:solidFill>
                <a:latin typeface="Arial" panose="020B0604020202020204" pitchFamily="34" charset="0"/>
                <a:cs typeface="Arial" panose="020B0604020202020204" pitchFamily="34" charset="0"/>
              </a:rPr>
              <a:t>hank </a:t>
            </a:r>
            <a:r>
              <a:rPr sz="1200" i="1" spc="-90" dirty="0">
                <a:solidFill>
                  <a:schemeClr val="accent1"/>
                </a:solidFill>
                <a:latin typeface="Arial" panose="020B0604020202020204" pitchFamily="34" charset="0"/>
                <a:cs typeface="Arial" panose="020B0604020202020204" pitchFamily="34" charset="0"/>
              </a:rPr>
              <a:t>you </a:t>
            </a:r>
            <a:r>
              <a:rPr sz="1200" i="1" spc="-45" dirty="0">
                <a:solidFill>
                  <a:schemeClr val="accent1"/>
                </a:solidFill>
                <a:latin typeface="Arial" panose="020B0604020202020204" pitchFamily="34" charset="0"/>
                <a:cs typeface="Arial" panose="020B0604020202020204" pitchFamily="34" charset="0"/>
              </a:rPr>
              <a:t>again </a:t>
            </a:r>
            <a:r>
              <a:rPr sz="1200" i="1" spc="-65" dirty="0">
                <a:solidFill>
                  <a:schemeClr val="accent1"/>
                </a:solidFill>
                <a:latin typeface="Arial" panose="020B0604020202020204" pitchFamily="34" charset="0"/>
                <a:cs typeface="Arial" panose="020B0604020202020204" pitchFamily="34" charset="0"/>
              </a:rPr>
              <a:t>for everything that </a:t>
            </a:r>
            <a:r>
              <a:rPr sz="1200" i="1" spc="-90" dirty="0">
                <a:solidFill>
                  <a:schemeClr val="accent1"/>
                </a:solidFill>
                <a:latin typeface="Arial" panose="020B0604020202020204" pitchFamily="34" charset="0"/>
                <a:cs typeface="Arial" panose="020B0604020202020204" pitchFamily="34" charset="0"/>
              </a:rPr>
              <a:t>you </a:t>
            </a:r>
            <a:r>
              <a:rPr sz="1200" i="1" spc="-114" dirty="0">
                <a:solidFill>
                  <a:schemeClr val="accent1"/>
                </a:solidFill>
                <a:latin typeface="Arial" panose="020B0604020202020204" pitchFamily="34" charset="0"/>
                <a:cs typeface="Arial" panose="020B0604020202020204" pitchFamily="34" charset="0"/>
              </a:rPr>
              <a:t>do! </a:t>
            </a:r>
            <a:r>
              <a:rPr sz="1200" i="1" spc="-25" dirty="0">
                <a:solidFill>
                  <a:schemeClr val="accent1"/>
                </a:solidFill>
                <a:latin typeface="Arial" panose="020B0604020202020204" pitchFamily="34" charset="0"/>
                <a:cs typeface="Arial" panose="020B0604020202020204" pitchFamily="34" charset="0"/>
              </a:rPr>
              <a:t>It’s </a:t>
            </a:r>
            <a:r>
              <a:rPr sz="1200" i="1" spc="-65" dirty="0">
                <a:solidFill>
                  <a:schemeClr val="accent1"/>
                </a:solidFill>
                <a:latin typeface="Arial" panose="020B0604020202020204" pitchFamily="34" charset="0"/>
                <a:cs typeface="Arial" panose="020B0604020202020204" pitchFamily="34" charset="0"/>
              </a:rPr>
              <a:t>an </a:t>
            </a:r>
            <a:r>
              <a:rPr sz="1200" i="1" spc="-55" dirty="0">
                <a:solidFill>
                  <a:schemeClr val="accent1"/>
                </a:solidFill>
                <a:latin typeface="Arial" panose="020B0604020202020204" pitchFamily="34" charset="0"/>
                <a:cs typeface="Arial" panose="020B0604020202020204" pitchFamily="34" charset="0"/>
              </a:rPr>
              <a:t>invaluable </a:t>
            </a:r>
            <a:r>
              <a:rPr sz="1200" i="1" spc="-65" dirty="0">
                <a:solidFill>
                  <a:schemeClr val="accent1"/>
                </a:solidFill>
                <a:latin typeface="Arial" panose="020B0604020202020204" pitchFamily="34" charset="0"/>
                <a:cs typeface="Arial" panose="020B0604020202020204" pitchFamily="34" charset="0"/>
              </a:rPr>
              <a:t>resource for </a:t>
            </a:r>
            <a:r>
              <a:rPr sz="1200" i="1" spc="-40" dirty="0">
                <a:solidFill>
                  <a:schemeClr val="accent1"/>
                </a:solidFill>
                <a:latin typeface="Arial" panose="020B0604020202020204" pitchFamily="34" charset="0"/>
                <a:cs typeface="Arial" panose="020B0604020202020204" pitchFamily="34" charset="0"/>
              </a:rPr>
              <a:t>us </a:t>
            </a:r>
            <a:r>
              <a:rPr sz="1200" i="1" spc="-35" dirty="0">
                <a:solidFill>
                  <a:schemeClr val="accent1"/>
                </a:solidFill>
                <a:latin typeface="Arial" panose="020B0604020202020204" pitchFamily="34" charset="0"/>
                <a:cs typeface="Arial" panose="020B0604020202020204" pitchFamily="34" charset="0"/>
              </a:rPr>
              <a:t>in </a:t>
            </a:r>
            <a:r>
              <a:rPr sz="1200" i="1" spc="-75" dirty="0">
                <a:solidFill>
                  <a:schemeClr val="accent1"/>
                </a:solidFill>
                <a:latin typeface="Arial" panose="020B0604020202020204" pitchFamily="34" charset="0"/>
                <a:cs typeface="Arial" panose="020B0604020202020204" pitchFamily="34" charset="0"/>
              </a:rPr>
              <a:t>the  </a:t>
            </a:r>
            <a:r>
              <a:rPr sz="1200" i="1" spc="-70" dirty="0" err="1">
                <a:solidFill>
                  <a:schemeClr val="accent1"/>
                </a:solidFill>
                <a:latin typeface="Arial" panose="020B0604020202020204" pitchFamily="34" charset="0"/>
                <a:cs typeface="Arial" panose="020B0604020202020204" pitchFamily="34" charset="0"/>
              </a:rPr>
              <a:t>Neighbourhood</a:t>
            </a:r>
            <a:r>
              <a:rPr lang="en-GB" sz="1200" i="1" spc="-70" dirty="0">
                <a:solidFill>
                  <a:schemeClr val="accent1"/>
                </a:solidFill>
                <a:latin typeface="Arial" panose="020B0604020202020204" pitchFamily="34" charset="0"/>
                <a:cs typeface="Arial" panose="020B0604020202020204" pitchFamily="34" charset="0"/>
              </a:rPr>
              <a:t>“</a:t>
            </a:r>
          </a:p>
          <a:p>
            <a:pPr marL="12700" marR="5080" algn="r">
              <a:spcBef>
                <a:spcPts val="819"/>
              </a:spcBef>
            </a:pPr>
            <a:r>
              <a:rPr lang="en-GB" sz="1200" spc="-90" dirty="0">
                <a:solidFill>
                  <a:schemeClr val="accent1"/>
                </a:solidFill>
                <a:latin typeface="Arial" panose="020B0604020202020204" pitchFamily="34" charset="0"/>
                <a:cs typeface="Arial" panose="020B0604020202020204" pitchFamily="34" charset="0"/>
              </a:rPr>
              <a:t>A2 </a:t>
            </a:r>
            <a:r>
              <a:rPr lang="en-GB" sz="1200" spc="-70" dirty="0">
                <a:solidFill>
                  <a:schemeClr val="accent1"/>
                </a:solidFill>
                <a:latin typeface="Arial" panose="020B0604020202020204" pitchFamily="34" charset="0"/>
                <a:cs typeface="Arial" panose="020B0604020202020204" pitchFamily="34" charset="0"/>
              </a:rPr>
              <a:t>Dominion</a:t>
            </a:r>
            <a:endParaRPr sz="1200" dirty="0">
              <a:solidFill>
                <a:schemeClr val="accent1"/>
              </a:solidFill>
              <a:latin typeface="Arial" panose="020B0604020202020204" pitchFamily="34" charset="0"/>
              <a:cs typeface="Arial" panose="020B0604020202020204" pitchFamily="34" charset="0"/>
            </a:endParaRPr>
          </a:p>
        </p:txBody>
      </p:sp>
      <p:sp>
        <p:nvSpPr>
          <p:cNvPr id="15" name="object 12">
            <a:extLst>
              <a:ext uri="{FF2B5EF4-FFF2-40B4-BE49-F238E27FC236}">
                <a16:creationId xmlns:a16="http://schemas.microsoft.com/office/drawing/2014/main" id="{34C93E3D-8586-442C-9CC5-61B739D7CE41}"/>
              </a:ext>
            </a:extLst>
          </p:cNvPr>
          <p:cNvSpPr txBox="1"/>
          <p:nvPr/>
        </p:nvSpPr>
        <p:spPr>
          <a:xfrm>
            <a:off x="539552" y="1009690"/>
            <a:ext cx="3708662" cy="239168"/>
          </a:xfrm>
          <a:prstGeom prst="rect">
            <a:avLst/>
          </a:prstGeom>
        </p:spPr>
        <p:txBody>
          <a:bodyPr vert="horz" wrap="square" lIns="0" tIns="13970" rIns="0" bIns="0" rtlCol="0">
            <a:spAutoFit/>
          </a:bodyPr>
          <a:lstStyle/>
          <a:p>
            <a:pPr marL="12700" marR="5080">
              <a:lnSpc>
                <a:spcPct val="113799"/>
              </a:lnSpc>
              <a:spcBef>
                <a:spcPts val="110"/>
              </a:spcBef>
            </a:pPr>
            <a:endParaRPr lang="en-GB" sz="1400" dirty="0">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6D0363BB-7830-42EC-8C96-16BC4E0B13CF}"/>
              </a:ext>
            </a:extLst>
          </p:cNvPr>
          <p:cNvSpPr txBox="1">
            <a:spLocks/>
          </p:cNvSpPr>
          <p:nvPr/>
        </p:nvSpPr>
        <p:spPr>
          <a:xfrm>
            <a:off x="457199" y="300718"/>
            <a:ext cx="3466729" cy="436043"/>
          </a:xfrm>
          <a:prstGeom prst="rect">
            <a:avLst/>
          </a:prstGeom>
          <a:solidFill>
            <a:schemeClr val="bg1"/>
          </a:solidFill>
        </p:spPr>
        <p:txBody>
          <a:bodyPr>
            <a:noAutofit/>
          </a:bodyPr>
          <a:lstStyle>
            <a:lvl1pPr algn="l" defTabSz="914400" rtl="0" eaLnBrk="1" latinLnBrk="0" hangingPunct="1">
              <a:spcBef>
                <a:spcPct val="0"/>
              </a:spcBef>
              <a:buNone/>
              <a:defRPr sz="4400" kern="1200">
                <a:solidFill>
                  <a:schemeClr val="tx2"/>
                </a:solidFill>
                <a:latin typeface="+mj-lt"/>
                <a:ea typeface="+mj-ea"/>
                <a:cs typeface="+mj-cs"/>
              </a:defRPr>
            </a:lvl1pPr>
          </a:lstStyle>
          <a:p>
            <a:r>
              <a:rPr lang="en-GB" sz="2800" dirty="0">
                <a:solidFill>
                  <a:schemeClr val="accent1"/>
                </a:solidFill>
                <a:latin typeface="Arial" panose="020B0604020202020204" pitchFamily="34" charset="0"/>
                <a:cs typeface="Arial" panose="020B0604020202020204" pitchFamily="34" charset="0"/>
              </a:rPr>
              <a:t>Harry’s garden</a:t>
            </a:r>
          </a:p>
        </p:txBody>
      </p:sp>
    </p:spTree>
    <p:extLst>
      <p:ext uri="{BB962C8B-B14F-4D97-AF65-F5344CB8AC3E}">
        <p14:creationId xmlns:p14="http://schemas.microsoft.com/office/powerpoint/2010/main" val="3717074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BED3640-FA32-49C0-A169-680C8AC3E576}"/>
              </a:ext>
            </a:extLst>
          </p:cNvPr>
          <p:cNvSpPr>
            <a:spLocks noGrp="1"/>
          </p:cNvSpPr>
          <p:nvPr>
            <p:ph type="sldNum" sz="quarter" idx="12"/>
          </p:nvPr>
        </p:nvSpPr>
        <p:spPr/>
        <p:txBody>
          <a:bodyPr/>
          <a:lstStyle/>
          <a:p>
            <a:fld id="{DC727B60-983F-7541-8B20-EF914D9D2D66}" type="slidenum">
              <a:rPr lang="en-US" smtClean="0"/>
              <a:pPr/>
              <a:t>7</a:t>
            </a:fld>
            <a:endParaRPr lang="en-US" dirty="0"/>
          </a:p>
        </p:txBody>
      </p:sp>
      <p:sp>
        <p:nvSpPr>
          <p:cNvPr id="3" name="Title 1">
            <a:extLst>
              <a:ext uri="{FF2B5EF4-FFF2-40B4-BE49-F238E27FC236}">
                <a16:creationId xmlns:a16="http://schemas.microsoft.com/office/drawing/2014/main" id="{6D0363BB-7830-42EC-8C96-16BC4E0B13CF}"/>
              </a:ext>
            </a:extLst>
          </p:cNvPr>
          <p:cNvSpPr txBox="1">
            <a:spLocks/>
          </p:cNvSpPr>
          <p:nvPr/>
        </p:nvSpPr>
        <p:spPr>
          <a:xfrm>
            <a:off x="457200" y="274638"/>
            <a:ext cx="4186808" cy="778098"/>
          </a:xfrm>
          <a:prstGeom prst="rect">
            <a:avLst/>
          </a:prstGeom>
        </p:spPr>
        <p:txBody>
          <a:bodyPr>
            <a:normAutofit fontScale="97500" lnSpcReduction="10000"/>
          </a:bodyPr>
          <a:lstStyle>
            <a:lvl1pPr algn="l" defTabSz="914400" rtl="0" eaLnBrk="1" latinLnBrk="0" hangingPunct="1">
              <a:spcBef>
                <a:spcPct val="0"/>
              </a:spcBef>
              <a:buNone/>
              <a:defRPr sz="4400" kern="1200">
                <a:solidFill>
                  <a:schemeClr val="tx2"/>
                </a:solidFill>
                <a:latin typeface="+mj-lt"/>
                <a:ea typeface="+mj-ea"/>
                <a:cs typeface="+mj-cs"/>
              </a:defRPr>
            </a:lvl1pPr>
          </a:lstStyle>
          <a:p>
            <a:r>
              <a:rPr lang="en-GB" sz="2600" dirty="0">
                <a:solidFill>
                  <a:schemeClr val="accent1"/>
                </a:solidFill>
              </a:rPr>
              <a:t>Supporting MTVH’s residents during Christmas</a:t>
            </a:r>
          </a:p>
        </p:txBody>
      </p:sp>
      <p:pic>
        <p:nvPicPr>
          <p:cNvPr id="13" name="Picture 12">
            <a:extLst>
              <a:ext uri="{FF2B5EF4-FFF2-40B4-BE49-F238E27FC236}">
                <a16:creationId xmlns:a16="http://schemas.microsoft.com/office/drawing/2014/main" id="{79A9430B-7DFB-48CA-9559-F358451E116F}"/>
              </a:ext>
            </a:extLst>
          </p:cNvPr>
          <p:cNvPicPr/>
          <p:nvPr/>
        </p:nvPicPr>
        <p:blipFill rotWithShape="1">
          <a:blip r:embed="rId2" cstate="print">
            <a:extLst>
              <a:ext uri="{BEBA8EAE-BF5A-486C-A8C5-ECC9F3942E4B}">
                <a14:imgProps xmlns:a14="http://schemas.microsoft.com/office/drawing/2010/main">
                  <a14:imgLayer r:embed="rId3">
                    <a14:imgEffect>
                      <a14:saturation sat="101000"/>
                    </a14:imgEffect>
                    <a14:imgEffect>
                      <a14:brightnessContrast bright="15000" contrast="-5000"/>
                    </a14:imgEffect>
                  </a14:imgLayer>
                </a14:imgProps>
              </a:ext>
              <a:ext uri="{28A0092B-C50C-407E-A947-70E740481C1C}">
                <a14:useLocalDpi xmlns:a14="http://schemas.microsoft.com/office/drawing/2010/main" val="0"/>
              </a:ext>
            </a:extLst>
          </a:blip>
          <a:srcRect r="56563" b="3428"/>
          <a:stretch/>
        </p:blipFill>
        <p:spPr bwMode="auto">
          <a:xfrm>
            <a:off x="4644009" y="0"/>
            <a:ext cx="4499992" cy="6858000"/>
          </a:xfrm>
          <a:prstGeom prst="rect">
            <a:avLst/>
          </a:prstGeom>
          <a:noFill/>
        </p:spPr>
      </p:pic>
      <p:sp>
        <p:nvSpPr>
          <p:cNvPr id="14" name="object 12">
            <a:extLst>
              <a:ext uri="{FF2B5EF4-FFF2-40B4-BE49-F238E27FC236}">
                <a16:creationId xmlns:a16="http://schemas.microsoft.com/office/drawing/2014/main" id="{91AC2D49-E5D4-42B7-96D5-FAC944E08A4F}"/>
              </a:ext>
            </a:extLst>
          </p:cNvPr>
          <p:cNvSpPr txBox="1"/>
          <p:nvPr/>
        </p:nvSpPr>
        <p:spPr>
          <a:xfrm>
            <a:off x="539552" y="1196752"/>
            <a:ext cx="3809350" cy="2991845"/>
          </a:xfrm>
          <a:prstGeom prst="rect">
            <a:avLst/>
          </a:prstGeom>
        </p:spPr>
        <p:txBody>
          <a:bodyPr vert="horz" wrap="square" lIns="0" tIns="13970" rIns="0" bIns="0" rtlCol="0">
            <a:spAutoFit/>
          </a:bodyPr>
          <a:lstStyle/>
          <a:p>
            <a:pPr marL="12700" marR="5080">
              <a:lnSpc>
                <a:spcPct val="113799"/>
              </a:lnSpc>
              <a:spcBef>
                <a:spcPts val="110"/>
              </a:spcBef>
            </a:pPr>
            <a:r>
              <a:rPr lang="en-GB" sz="1400" spc="-55" dirty="0">
                <a:solidFill>
                  <a:schemeClr val="accent2"/>
                </a:solidFill>
                <a:latin typeface="Arial" panose="020B0604020202020204" pitchFamily="34" charset="0"/>
                <a:cs typeface="Arial" panose="020B0604020202020204" pitchFamily="34" charset="0"/>
              </a:rPr>
              <a:t>In August 2019 we received an e-mail from MTVH, who were looking for a way to support some of their most vulnerable residents over the Christmas period. </a:t>
            </a:r>
          </a:p>
          <a:p>
            <a:pPr marL="12700" marR="5080">
              <a:lnSpc>
                <a:spcPct val="113799"/>
              </a:lnSpc>
              <a:spcBef>
                <a:spcPts val="110"/>
              </a:spcBef>
            </a:pPr>
            <a:endParaRPr lang="en-GB" sz="1400" spc="-55" dirty="0">
              <a:solidFill>
                <a:schemeClr val="accent2"/>
              </a:solidFill>
              <a:latin typeface="Arial" panose="020B0604020202020204" pitchFamily="34" charset="0"/>
              <a:cs typeface="Arial" panose="020B0604020202020204" pitchFamily="34" charset="0"/>
            </a:endParaRPr>
          </a:p>
          <a:p>
            <a:pPr marL="12700" marR="5080">
              <a:lnSpc>
                <a:spcPct val="113799"/>
              </a:lnSpc>
              <a:spcBef>
                <a:spcPts val="110"/>
              </a:spcBef>
            </a:pPr>
            <a:r>
              <a:rPr lang="en-GB" sz="1400" spc="-55" dirty="0">
                <a:solidFill>
                  <a:schemeClr val="accent2"/>
                </a:solidFill>
                <a:latin typeface="Arial" panose="020B0604020202020204" pitchFamily="34" charset="0"/>
                <a:cs typeface="Arial" panose="020B0604020202020204" pitchFamily="34" charset="0"/>
              </a:rPr>
              <a:t>Our staff went shopping, buying new toys and gifts alongside a Christmas hamper that was given to all the families. Just Ask donated Tesco food vouchers, as well as purchasing little extras such as chocolates, crackers and selection boxes. The response from our staff was overwhelming.</a:t>
            </a:r>
          </a:p>
          <a:p>
            <a:pPr marL="12700" marR="5080">
              <a:lnSpc>
                <a:spcPct val="113799"/>
              </a:lnSpc>
              <a:spcBef>
                <a:spcPts val="110"/>
              </a:spcBef>
            </a:pPr>
            <a:endParaRPr lang="en-GB" sz="1400" spc="-55" dirty="0">
              <a:solidFill>
                <a:schemeClr val="accent2"/>
              </a:solidFill>
              <a:latin typeface="Arial" panose="020B0604020202020204" pitchFamily="34" charset="0"/>
              <a:cs typeface="Arial" panose="020B0604020202020204" pitchFamily="34" charset="0"/>
            </a:endParaRPr>
          </a:p>
          <a:p>
            <a:pPr marL="12700" marR="5080">
              <a:lnSpc>
                <a:spcPct val="113799"/>
              </a:lnSpc>
              <a:spcBef>
                <a:spcPts val="110"/>
              </a:spcBef>
            </a:pPr>
            <a:r>
              <a:rPr lang="en-GB" sz="1400" spc="-55" dirty="0">
                <a:solidFill>
                  <a:schemeClr val="accent2"/>
                </a:solidFill>
                <a:latin typeface="Arial" panose="020B0604020202020204" pitchFamily="34" charset="0"/>
                <a:cs typeface="Arial" panose="020B0604020202020204" pitchFamily="34" charset="0"/>
              </a:rPr>
              <a:t> </a:t>
            </a:r>
            <a:endParaRPr lang="en-GB" sz="1400" dirty="0">
              <a:solidFill>
                <a:schemeClr val="accent2"/>
              </a:solidFill>
              <a:latin typeface="Arial" panose="020B0604020202020204" pitchFamily="34" charset="0"/>
              <a:cs typeface="Arial" panose="020B0604020202020204" pitchFamily="34" charset="0"/>
            </a:endParaRPr>
          </a:p>
        </p:txBody>
      </p:sp>
      <p:sp>
        <p:nvSpPr>
          <p:cNvPr id="17" name="object 15">
            <a:extLst>
              <a:ext uri="{FF2B5EF4-FFF2-40B4-BE49-F238E27FC236}">
                <a16:creationId xmlns:a16="http://schemas.microsoft.com/office/drawing/2014/main" id="{E7659630-0A0C-4A4F-A9D8-0270B9FCE465}"/>
              </a:ext>
            </a:extLst>
          </p:cNvPr>
          <p:cNvSpPr txBox="1"/>
          <p:nvPr/>
        </p:nvSpPr>
        <p:spPr>
          <a:xfrm>
            <a:off x="457200" y="4005064"/>
            <a:ext cx="3891702" cy="2330766"/>
          </a:xfrm>
          <a:prstGeom prst="rect">
            <a:avLst/>
          </a:prstGeom>
          <a:noFill/>
        </p:spPr>
        <p:txBody>
          <a:bodyPr vert="horz" wrap="square" lIns="0" tIns="12065" rIns="0" bIns="0" rtlCol="0">
            <a:spAutoFit/>
          </a:bodyPr>
          <a:lstStyle/>
          <a:p>
            <a:pPr marL="12700" marR="5080">
              <a:spcBef>
                <a:spcPts val="819"/>
              </a:spcBef>
            </a:pPr>
            <a:r>
              <a:rPr sz="1200" i="1" spc="-135" dirty="0">
                <a:solidFill>
                  <a:schemeClr val="accent1"/>
                </a:solidFill>
                <a:latin typeface="Arial" panose="020B0604020202020204" pitchFamily="34" charset="0"/>
                <a:cs typeface="Arial" panose="020B0604020202020204" pitchFamily="34" charset="0"/>
              </a:rPr>
              <a:t>“</a:t>
            </a:r>
            <a:r>
              <a:rPr lang="en-GB" sz="1200" i="1" spc="-135" dirty="0">
                <a:solidFill>
                  <a:schemeClr val="accent1"/>
                </a:solidFill>
                <a:latin typeface="Arial" panose="020B0604020202020204" pitchFamily="34" charset="0"/>
                <a:cs typeface="Arial" panose="020B0604020202020204" pitchFamily="34" charset="0"/>
              </a:rPr>
              <a:t>On Friday</a:t>
            </a:r>
            <a:r>
              <a:rPr lang="en-GB" sz="1200" i="1" spc="-90" dirty="0">
                <a:solidFill>
                  <a:schemeClr val="accent1"/>
                </a:solidFill>
                <a:latin typeface="Arial" panose="020B0604020202020204" pitchFamily="34" charset="0"/>
                <a:cs typeface="Arial" panose="020B0604020202020204" pitchFamily="34" charset="0"/>
              </a:rPr>
              <a:t>, we delivered these hampers and we’re blown away with the impact it made to people’s lives. Many were holding back their tears and some talked about how they were “truly overwhelmed</a:t>
            </a:r>
            <a:r>
              <a:rPr sz="1200" i="1" spc="-90" dirty="0">
                <a:solidFill>
                  <a:schemeClr val="accent1"/>
                </a:solidFill>
                <a:latin typeface="Arial" panose="020B0604020202020204" pitchFamily="34" charset="0"/>
                <a:cs typeface="Arial" panose="020B0604020202020204" pitchFamily="34" charset="0"/>
              </a:rPr>
              <a:t>”</a:t>
            </a:r>
            <a:r>
              <a:rPr lang="en-GB" sz="1200" i="1" spc="-90" dirty="0">
                <a:solidFill>
                  <a:schemeClr val="accent1"/>
                </a:solidFill>
                <a:latin typeface="Arial" panose="020B0604020202020204" pitchFamily="34" charset="0"/>
                <a:cs typeface="Arial" panose="020B0604020202020204" pitchFamily="34" charset="0"/>
              </a:rPr>
              <a:t> as they were struggling to work out how they were going to provide for their families. Other residents talked about how it had been a blessing some receive something that would make such a difference. This has all been possible by you believing in the project and working hard at your organisation to secure the necessary funds to make a real change to people this December. We estimate that we reached 32 families, including 61 children and over 100 individuals, so the value that you have generated is extensive.”</a:t>
            </a:r>
            <a:endParaRPr sz="1200" i="1" dirty="0">
              <a:solidFill>
                <a:schemeClr val="accent1"/>
              </a:solidFill>
              <a:latin typeface="Arial" panose="020B0604020202020204" pitchFamily="34" charset="0"/>
              <a:cs typeface="Arial" panose="020B0604020202020204" pitchFamily="34" charset="0"/>
            </a:endParaRPr>
          </a:p>
          <a:p>
            <a:pPr marL="12700" marR="6985" algn="r">
              <a:spcBef>
                <a:spcPts val="805"/>
              </a:spcBef>
            </a:pPr>
            <a:r>
              <a:rPr lang="en-GB" sz="1200" spc="-90" dirty="0">
                <a:solidFill>
                  <a:schemeClr val="accent1"/>
                </a:solidFill>
                <a:latin typeface="Arial" panose="020B0604020202020204" pitchFamily="34" charset="0"/>
                <a:cs typeface="Arial" panose="020B0604020202020204" pitchFamily="34" charset="0"/>
              </a:rPr>
              <a:t>MTVH</a:t>
            </a:r>
          </a:p>
        </p:txBody>
      </p:sp>
    </p:spTree>
    <p:extLst>
      <p:ext uri="{BB962C8B-B14F-4D97-AF65-F5344CB8AC3E}">
        <p14:creationId xmlns:p14="http://schemas.microsoft.com/office/powerpoint/2010/main" val="358348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E67BBE-E60A-4944-BD4A-32A67954F41E}"/>
              </a:ext>
            </a:extLst>
          </p:cNvPr>
          <p:cNvSpPr/>
          <p:nvPr/>
        </p:nvSpPr>
        <p:spPr>
          <a:xfrm>
            <a:off x="3779462" y="1098604"/>
            <a:ext cx="4896994" cy="5570756"/>
          </a:xfrm>
          <a:prstGeom prst="rect">
            <a:avLst/>
          </a:prstGeom>
        </p:spPr>
        <p:txBody>
          <a:bodyPr wrap="square">
            <a:spAutoFit/>
          </a:bodyPr>
          <a:lstStyle/>
          <a:p>
            <a:pPr>
              <a:spcAft>
                <a:spcPts val="600"/>
              </a:spcAft>
            </a:pPr>
            <a:r>
              <a:rPr lang="en-GB" sz="1600" dirty="0">
                <a:solidFill>
                  <a:schemeClr val="bg1"/>
                </a:solidFill>
                <a:latin typeface="Arial" panose="020B0604020202020204" pitchFamily="34" charset="0"/>
                <a:cs typeface="Arial" panose="020B0604020202020204" pitchFamily="34" charset="0"/>
              </a:rPr>
              <a:t>At Just Ask we are committed to manage and reduce the negative effects that our business model has on the planet. In the 2019/20 period we have:</a:t>
            </a:r>
          </a:p>
          <a:p>
            <a:pPr marL="285750" indent="-285750">
              <a:spcAft>
                <a:spcPts val="600"/>
              </a:spcAft>
              <a:buFont typeface="Arial" panose="020B0604020202020204" pitchFamily="34" charset="0"/>
              <a:buChar char="•"/>
            </a:pPr>
            <a:r>
              <a:rPr lang="en-GB" sz="1600" dirty="0">
                <a:solidFill>
                  <a:schemeClr val="bg1"/>
                </a:solidFill>
                <a:latin typeface="Arial" panose="020B0604020202020204" pitchFamily="34" charset="0"/>
                <a:cs typeface="Arial" panose="020B0604020202020204" pitchFamily="34" charset="0"/>
              </a:rPr>
              <a:t>Invested in market-leading technology to drive labour and fleet efficiency. Salesforce Field Service Lightning optimises routes to minimise the travel time, cost &amp; emissions of JA employees delivering all their service appointments. This has significantly reduced the total number of road miles.</a:t>
            </a:r>
          </a:p>
          <a:p>
            <a:pPr marL="285750" indent="-285750">
              <a:spcAft>
                <a:spcPts val="600"/>
              </a:spcAft>
              <a:buFont typeface="Arial" panose="020B0604020202020204" pitchFamily="34" charset="0"/>
              <a:buChar char="•"/>
            </a:pPr>
            <a:r>
              <a:rPr lang="en-GB" sz="1600" dirty="0">
                <a:solidFill>
                  <a:schemeClr val="bg1"/>
                </a:solidFill>
                <a:latin typeface="Arial" panose="020B0604020202020204" pitchFamily="34" charset="0"/>
                <a:cs typeface="Arial" panose="020B0604020202020204" pitchFamily="34" charset="0"/>
              </a:rPr>
              <a:t>We have replaced old vehicles with new fuel-efficient ones and added an in-vehicle driver technology (Lightfoot) which improves drivers’ behaviour, adding to fuel-efficiency</a:t>
            </a:r>
          </a:p>
          <a:p>
            <a:pPr marL="285750" indent="-285750">
              <a:spcAft>
                <a:spcPts val="600"/>
              </a:spcAft>
              <a:buFont typeface="Arial" panose="020B0604020202020204" pitchFamily="34" charset="0"/>
              <a:buChar char="•"/>
            </a:pPr>
            <a:r>
              <a:rPr lang="en-GB" sz="1600" dirty="0">
                <a:solidFill>
                  <a:schemeClr val="bg1"/>
                </a:solidFill>
                <a:latin typeface="Arial" panose="020B0604020202020204" pitchFamily="34" charset="0"/>
                <a:cs typeface="Arial" panose="020B0604020202020204" pitchFamily="34" charset="0"/>
              </a:rPr>
              <a:t>We have trialled electrical grounds maintenance equipment in various locations to review its suitability for our operations and service standards</a:t>
            </a:r>
          </a:p>
          <a:p>
            <a:pPr marL="285750" indent="-285750">
              <a:spcAft>
                <a:spcPts val="600"/>
              </a:spcAft>
              <a:buFont typeface="Arial" panose="020B0604020202020204" pitchFamily="34" charset="0"/>
              <a:buChar char="•"/>
            </a:pPr>
            <a:r>
              <a:rPr lang="en-GB" sz="1600" dirty="0">
                <a:solidFill>
                  <a:schemeClr val="bg1"/>
                </a:solidFill>
                <a:latin typeface="Arial" panose="020B0604020202020204" pitchFamily="34" charset="0"/>
                <a:cs typeface="Arial" panose="020B0604020202020204" pitchFamily="34" charset="0"/>
              </a:rPr>
              <a:t>We also implemented paperless office processes and waste segregation bins within HQ to ensure effective recycling</a:t>
            </a:r>
          </a:p>
        </p:txBody>
      </p:sp>
      <p:cxnSp>
        <p:nvCxnSpPr>
          <p:cNvPr id="6" name="Straight Connector 5">
            <a:extLst>
              <a:ext uri="{FF2B5EF4-FFF2-40B4-BE49-F238E27FC236}">
                <a16:creationId xmlns:a16="http://schemas.microsoft.com/office/drawing/2014/main" id="{61CE89A0-B1B0-4C73-8027-A146829BA545}"/>
              </a:ext>
            </a:extLst>
          </p:cNvPr>
          <p:cNvCxnSpPr>
            <a:cxnSpLocks/>
          </p:cNvCxnSpPr>
          <p:nvPr/>
        </p:nvCxnSpPr>
        <p:spPr>
          <a:xfrm>
            <a:off x="603540" y="908720"/>
            <a:ext cx="3492000" cy="0"/>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D986D8F8-4EDC-4922-BFBA-F5D2D1505631}"/>
              </a:ext>
            </a:extLst>
          </p:cNvPr>
          <p:cNvCxnSpPr>
            <a:cxnSpLocks/>
          </p:cNvCxnSpPr>
          <p:nvPr/>
        </p:nvCxnSpPr>
        <p:spPr>
          <a:xfrm>
            <a:off x="603540" y="383336"/>
            <a:ext cx="3492000" cy="0"/>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3A970182-688E-468D-B990-BB4C0A24B290}"/>
              </a:ext>
            </a:extLst>
          </p:cNvPr>
          <p:cNvSpPr txBox="1"/>
          <p:nvPr/>
        </p:nvSpPr>
        <p:spPr>
          <a:xfrm>
            <a:off x="663512" y="384418"/>
            <a:ext cx="3332403" cy="523220"/>
          </a:xfrm>
          <a:prstGeom prst="rect">
            <a:avLst/>
          </a:prstGeom>
          <a:noFill/>
          <a:ln>
            <a:noFill/>
          </a:ln>
        </p:spPr>
        <p:txBody>
          <a:bodyPr wrap="square" rtlCol="0">
            <a:spAutoFit/>
          </a:bodyPr>
          <a:lstStyle/>
          <a:p>
            <a:pPr algn="ctr"/>
            <a:r>
              <a:rPr lang="en-GB" sz="2800" dirty="0">
                <a:solidFill>
                  <a:schemeClr val="bg1"/>
                </a:solidFill>
                <a:latin typeface="Arial" panose="020B0604020202020204" pitchFamily="34" charset="0"/>
                <a:cs typeface="Arial" panose="020B0604020202020204" pitchFamily="34" charset="0"/>
              </a:rPr>
              <a:t>ENVIRONMENTAL</a:t>
            </a:r>
          </a:p>
        </p:txBody>
      </p:sp>
      <p:grpSp>
        <p:nvGrpSpPr>
          <p:cNvPr id="5" name="Group 4">
            <a:extLst>
              <a:ext uri="{FF2B5EF4-FFF2-40B4-BE49-F238E27FC236}">
                <a16:creationId xmlns:a16="http://schemas.microsoft.com/office/drawing/2014/main" id="{932B9F1D-6655-4C82-AB93-71764616B880}"/>
              </a:ext>
            </a:extLst>
          </p:cNvPr>
          <p:cNvGrpSpPr/>
          <p:nvPr/>
        </p:nvGrpSpPr>
        <p:grpSpPr>
          <a:xfrm>
            <a:off x="609513" y="1521066"/>
            <a:ext cx="3026835" cy="1077218"/>
            <a:chOff x="609513" y="1521066"/>
            <a:chExt cx="3026835" cy="1077218"/>
          </a:xfrm>
        </p:grpSpPr>
        <p:sp>
          <p:nvSpPr>
            <p:cNvPr id="3" name="Rectangle 2">
              <a:extLst>
                <a:ext uri="{FF2B5EF4-FFF2-40B4-BE49-F238E27FC236}">
                  <a16:creationId xmlns:a16="http://schemas.microsoft.com/office/drawing/2014/main" id="{45D932E3-F341-4AE8-8B52-8B5CAE80976D}"/>
                </a:ext>
              </a:extLst>
            </p:cNvPr>
            <p:cNvSpPr/>
            <p:nvPr/>
          </p:nvSpPr>
          <p:spPr>
            <a:xfrm>
              <a:off x="1749948" y="1521066"/>
              <a:ext cx="1886400" cy="1077218"/>
            </a:xfrm>
            <a:prstGeom prst="rect">
              <a:avLst/>
            </a:prstGeom>
          </p:spPr>
          <p:txBody>
            <a:bodyPr wrap="square">
              <a:spAutoFit/>
            </a:bodyPr>
            <a:lstStyle/>
            <a:p>
              <a:r>
                <a:rPr lang="en-GB" sz="1600" dirty="0">
                  <a:solidFill>
                    <a:schemeClr val="bg1"/>
                  </a:solidFill>
                  <a:latin typeface="Arial" panose="020B0604020202020204" pitchFamily="34" charset="0"/>
                  <a:cs typeface="Arial" panose="020B0604020202020204" pitchFamily="34" charset="0"/>
                </a:rPr>
                <a:t>Of vehicles will or have been swapped for more fuel efficient ones</a:t>
              </a:r>
            </a:p>
          </p:txBody>
        </p:sp>
        <p:sp>
          <p:nvSpPr>
            <p:cNvPr id="9" name="Rectangle 8">
              <a:extLst>
                <a:ext uri="{FF2B5EF4-FFF2-40B4-BE49-F238E27FC236}">
                  <a16:creationId xmlns:a16="http://schemas.microsoft.com/office/drawing/2014/main" id="{BB73DE48-38EF-4734-B8E8-4DCC23C5E8A9}"/>
                </a:ext>
              </a:extLst>
            </p:cNvPr>
            <p:cNvSpPr/>
            <p:nvPr/>
          </p:nvSpPr>
          <p:spPr>
            <a:xfrm>
              <a:off x="609513" y="1736510"/>
              <a:ext cx="1146719" cy="646331"/>
            </a:xfrm>
            <a:prstGeom prst="rect">
              <a:avLst/>
            </a:prstGeom>
          </p:spPr>
          <p:txBody>
            <a:bodyPr wrap="square">
              <a:spAutoFit/>
            </a:bodyPr>
            <a:lstStyle/>
            <a:p>
              <a:pPr algn="ctr"/>
              <a:r>
                <a:rPr lang="en-GB" sz="3600" dirty="0">
                  <a:solidFill>
                    <a:schemeClr val="bg1"/>
                  </a:solidFill>
                  <a:latin typeface="Arial" panose="020B0604020202020204" pitchFamily="34" charset="0"/>
                  <a:cs typeface="Arial" panose="020B0604020202020204" pitchFamily="34" charset="0"/>
                </a:rPr>
                <a:t>20% </a:t>
              </a:r>
            </a:p>
          </p:txBody>
        </p:sp>
      </p:grpSp>
      <p:grpSp>
        <p:nvGrpSpPr>
          <p:cNvPr id="14" name="Group 13">
            <a:extLst>
              <a:ext uri="{FF2B5EF4-FFF2-40B4-BE49-F238E27FC236}">
                <a16:creationId xmlns:a16="http://schemas.microsoft.com/office/drawing/2014/main" id="{769B92A2-F52E-49CB-85AB-0C332DBEF66C}"/>
              </a:ext>
            </a:extLst>
          </p:cNvPr>
          <p:cNvGrpSpPr/>
          <p:nvPr/>
        </p:nvGrpSpPr>
        <p:grpSpPr>
          <a:xfrm>
            <a:off x="530048" y="3052548"/>
            <a:ext cx="3106300" cy="1323439"/>
            <a:chOff x="530048" y="2958043"/>
            <a:chExt cx="3106300" cy="1323439"/>
          </a:xfrm>
        </p:grpSpPr>
        <p:sp>
          <p:nvSpPr>
            <p:cNvPr id="10" name="Rectangle 9">
              <a:extLst>
                <a:ext uri="{FF2B5EF4-FFF2-40B4-BE49-F238E27FC236}">
                  <a16:creationId xmlns:a16="http://schemas.microsoft.com/office/drawing/2014/main" id="{45B76829-1797-4487-BF22-6E56F6D4F878}"/>
                </a:ext>
              </a:extLst>
            </p:cNvPr>
            <p:cNvSpPr/>
            <p:nvPr/>
          </p:nvSpPr>
          <p:spPr>
            <a:xfrm>
              <a:off x="530048" y="3296597"/>
              <a:ext cx="1305648" cy="646331"/>
            </a:xfrm>
            <a:prstGeom prst="rect">
              <a:avLst/>
            </a:prstGeom>
          </p:spPr>
          <p:txBody>
            <a:bodyPr wrap="square">
              <a:spAutoFit/>
            </a:bodyPr>
            <a:lstStyle/>
            <a:p>
              <a:pPr algn="ctr"/>
              <a:r>
                <a:rPr lang="en-GB" sz="3600" dirty="0">
                  <a:solidFill>
                    <a:schemeClr val="bg1"/>
                  </a:solidFill>
                  <a:latin typeface="Arial" panose="020B0604020202020204" pitchFamily="34" charset="0"/>
                  <a:cs typeface="Arial" panose="020B0604020202020204" pitchFamily="34" charset="0"/>
                </a:rPr>
                <a:t>280</a:t>
              </a:r>
            </a:p>
          </p:txBody>
        </p:sp>
        <p:sp>
          <p:nvSpPr>
            <p:cNvPr id="12" name="Rectangle 11">
              <a:extLst>
                <a:ext uri="{FF2B5EF4-FFF2-40B4-BE49-F238E27FC236}">
                  <a16:creationId xmlns:a16="http://schemas.microsoft.com/office/drawing/2014/main" id="{B9070BA6-3817-4DCF-A905-E5E0775276A2}"/>
                </a:ext>
              </a:extLst>
            </p:cNvPr>
            <p:cNvSpPr/>
            <p:nvPr/>
          </p:nvSpPr>
          <p:spPr>
            <a:xfrm>
              <a:off x="1749948" y="2958043"/>
              <a:ext cx="1886400" cy="1323439"/>
            </a:xfrm>
            <a:prstGeom prst="rect">
              <a:avLst/>
            </a:prstGeom>
          </p:spPr>
          <p:txBody>
            <a:bodyPr wrap="square">
              <a:spAutoFit/>
            </a:bodyPr>
            <a:lstStyle/>
            <a:p>
              <a:r>
                <a:rPr lang="en-GB" sz="1600" dirty="0">
                  <a:solidFill>
                    <a:schemeClr val="bg1"/>
                  </a:solidFill>
                  <a:latin typeface="Arial" panose="020B0604020202020204" pitchFamily="34" charset="0"/>
                  <a:cs typeface="Arial" panose="020B0604020202020204" pitchFamily="34" charset="0"/>
                </a:rPr>
                <a:t>Vehicles (the entire fleet) now have in-vehicle driver technology installed</a:t>
              </a:r>
            </a:p>
          </p:txBody>
        </p:sp>
      </p:grpSp>
      <p:grpSp>
        <p:nvGrpSpPr>
          <p:cNvPr id="17" name="Group 16">
            <a:extLst>
              <a:ext uri="{FF2B5EF4-FFF2-40B4-BE49-F238E27FC236}">
                <a16:creationId xmlns:a16="http://schemas.microsoft.com/office/drawing/2014/main" id="{83C10A87-B227-4CC2-A563-14DF81CA84CA}"/>
              </a:ext>
            </a:extLst>
          </p:cNvPr>
          <p:cNvGrpSpPr/>
          <p:nvPr/>
        </p:nvGrpSpPr>
        <p:grpSpPr>
          <a:xfrm>
            <a:off x="541700" y="4830251"/>
            <a:ext cx="3094648" cy="830997"/>
            <a:chOff x="541700" y="4252624"/>
            <a:chExt cx="3094648" cy="830997"/>
          </a:xfrm>
        </p:grpSpPr>
        <p:sp>
          <p:nvSpPr>
            <p:cNvPr id="11" name="Rectangle 10">
              <a:extLst>
                <a:ext uri="{FF2B5EF4-FFF2-40B4-BE49-F238E27FC236}">
                  <a16:creationId xmlns:a16="http://schemas.microsoft.com/office/drawing/2014/main" id="{A2150A5C-5D92-419A-9ADA-438A6A7E1260}"/>
                </a:ext>
              </a:extLst>
            </p:cNvPr>
            <p:cNvSpPr/>
            <p:nvPr/>
          </p:nvSpPr>
          <p:spPr>
            <a:xfrm>
              <a:off x="541700" y="4344957"/>
              <a:ext cx="1282345" cy="646331"/>
            </a:xfrm>
            <a:prstGeom prst="rect">
              <a:avLst/>
            </a:prstGeom>
          </p:spPr>
          <p:txBody>
            <a:bodyPr wrap="square">
              <a:spAutoFit/>
            </a:bodyPr>
            <a:lstStyle/>
            <a:p>
              <a:pPr algn="ctr"/>
              <a:r>
                <a:rPr lang="en-GB" sz="3600" dirty="0">
                  <a:solidFill>
                    <a:schemeClr val="bg1"/>
                  </a:solidFill>
                  <a:latin typeface="Arial" panose="020B0604020202020204" pitchFamily="34" charset="0"/>
                  <a:cs typeface="Arial" panose="020B0604020202020204" pitchFamily="34" charset="0"/>
                </a:rPr>
                <a:t>1</a:t>
              </a:r>
            </a:p>
          </p:txBody>
        </p:sp>
        <p:sp>
          <p:nvSpPr>
            <p:cNvPr id="13" name="Rectangle 12">
              <a:extLst>
                <a:ext uri="{FF2B5EF4-FFF2-40B4-BE49-F238E27FC236}">
                  <a16:creationId xmlns:a16="http://schemas.microsoft.com/office/drawing/2014/main" id="{A16FD2E5-E90A-48A9-A13B-0B5880D2D012}"/>
                </a:ext>
              </a:extLst>
            </p:cNvPr>
            <p:cNvSpPr/>
            <p:nvPr/>
          </p:nvSpPr>
          <p:spPr>
            <a:xfrm>
              <a:off x="1749948" y="4252624"/>
              <a:ext cx="1886400" cy="830997"/>
            </a:xfrm>
            <a:prstGeom prst="rect">
              <a:avLst/>
            </a:prstGeom>
          </p:spPr>
          <p:txBody>
            <a:bodyPr wrap="square">
              <a:spAutoFit/>
            </a:bodyPr>
            <a:lstStyle/>
            <a:p>
              <a:r>
                <a:rPr lang="en-GB" sz="1600" dirty="0">
                  <a:solidFill>
                    <a:schemeClr val="bg1"/>
                  </a:solidFill>
                  <a:latin typeface="Arial" panose="020B0604020202020204" pitchFamily="34" charset="0"/>
                  <a:cs typeface="Arial" panose="020B0604020202020204" pitchFamily="34" charset="0"/>
                </a:rPr>
                <a:t>Contract is now using all electrical ground equipment</a:t>
              </a:r>
            </a:p>
          </p:txBody>
        </p:sp>
      </p:grpSp>
      <p:cxnSp>
        <p:nvCxnSpPr>
          <p:cNvPr id="18" name="Straight Connector 17">
            <a:extLst>
              <a:ext uri="{FF2B5EF4-FFF2-40B4-BE49-F238E27FC236}">
                <a16:creationId xmlns:a16="http://schemas.microsoft.com/office/drawing/2014/main" id="{09BD9884-404F-4128-B2E1-453DE03F54EB}"/>
              </a:ext>
            </a:extLst>
          </p:cNvPr>
          <p:cNvCxnSpPr>
            <a:cxnSpLocks/>
          </p:cNvCxnSpPr>
          <p:nvPr/>
        </p:nvCxnSpPr>
        <p:spPr>
          <a:xfrm flipV="1">
            <a:off x="3706758" y="1124744"/>
            <a:ext cx="0" cy="5508000"/>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05954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48910455"/>
      </p:ext>
    </p:extLst>
  </p:cSld>
  <p:clrMapOvr>
    <a:masterClrMapping/>
  </p:clrMapOvr>
</p:sld>
</file>

<file path=ppt/theme/theme1.xml><?xml version="1.0" encoding="utf-8"?>
<a:theme xmlns:a="http://schemas.openxmlformats.org/drawingml/2006/main" name="Office Theme">
  <a:themeElements>
    <a:clrScheme name="Just Ask Palette">
      <a:dk1>
        <a:sysClr val="windowText" lastClr="000000"/>
      </a:dk1>
      <a:lt1>
        <a:sysClr val="window" lastClr="FFFFFF"/>
      </a:lt1>
      <a:dk2>
        <a:srgbClr val="53519E"/>
      </a:dk2>
      <a:lt2>
        <a:srgbClr val="60BF51"/>
      </a:lt2>
      <a:accent1>
        <a:srgbClr val="AF268D"/>
      </a:accent1>
      <a:accent2>
        <a:srgbClr val="666666"/>
      </a:accent2>
      <a:accent3>
        <a:srgbClr val="EDEDED"/>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A0B775DCA21E941A84CF879F3F79F01" ma:contentTypeVersion="12" ma:contentTypeDescription="Create a new document." ma:contentTypeScope="" ma:versionID="94cdae169ea8f4e5e5b6ccb7bae1bfc4">
  <xsd:schema xmlns:xsd="http://www.w3.org/2001/XMLSchema" xmlns:xs="http://www.w3.org/2001/XMLSchema" xmlns:p="http://schemas.microsoft.com/office/2006/metadata/properties" xmlns:ns2="19e4596c-badb-43a8-af70-7a42486eedc0" xmlns:ns3="b3ae2e59-67e0-4e46-a8d2-056a78c68389" targetNamespace="http://schemas.microsoft.com/office/2006/metadata/properties" ma:root="true" ma:fieldsID="0c1c2315339fe8b2efd68d61f3086915" ns2:_="" ns3:_="">
    <xsd:import namespace="19e4596c-badb-43a8-af70-7a42486eedc0"/>
    <xsd:import namespace="b3ae2e59-67e0-4e46-a8d2-056a78c6838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e4596c-badb-43a8-af70-7a42486eed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3ae2e59-67e0-4e46-a8d2-056a78c68389"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EE0512B-A52D-4454-A08B-ACDD293CCA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e4596c-badb-43a8-af70-7a42486eedc0"/>
    <ds:schemaRef ds:uri="b3ae2e59-67e0-4e46-a8d2-056a78c6838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267DD42-6A95-4D99-A89E-E7D056D4DB10}">
  <ds:schemaRefs>
    <ds:schemaRef ds:uri="http://purl.org/dc/elements/1.1/"/>
    <ds:schemaRef ds:uri="http://schemas.microsoft.com/office/2006/metadata/properties"/>
    <ds:schemaRef ds:uri="19e4596c-badb-43a8-af70-7a42486eedc0"/>
    <ds:schemaRef ds:uri="http://schemas.microsoft.com/office/2006/documentManagement/types"/>
    <ds:schemaRef ds:uri="http://purl.org/dc/terms/"/>
    <ds:schemaRef ds:uri="http://schemas.openxmlformats.org/package/2006/metadata/core-properties"/>
    <ds:schemaRef ds:uri="b3ae2e59-67e0-4e46-a8d2-056a78c68389"/>
    <ds:schemaRef ds:uri="http://purl.org/dc/dcmitype/"/>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CFC89283-D485-4F2E-85F2-42B881A8600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1270</Words>
  <Application>Microsoft Office PowerPoint</Application>
  <PresentationFormat>On-screen Show (4:3)</PresentationFormat>
  <Paragraphs>72</Paragraphs>
  <Slides>9</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Kathryn Morgan</dc:creator>
  <cp:lastModifiedBy>Sarah Green</cp:lastModifiedBy>
  <cp:revision>58</cp:revision>
  <dcterms:created xsi:type="dcterms:W3CDTF">2018-05-03T13:06:12Z</dcterms:created>
  <dcterms:modified xsi:type="dcterms:W3CDTF">2020-11-06T10:53:50Z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0x010100EA0B775DCA21E941A84CF879F3F79F01</vt:lpwstr>
  </property>
</Properties>
</file>