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453" r:id="rId5"/>
    <p:sldId id="467" r:id="rId6"/>
    <p:sldId id="459" r:id="rId7"/>
    <p:sldId id="461" r:id="rId8"/>
    <p:sldId id="471" r:id="rId9"/>
    <p:sldId id="469" r:id="rId10"/>
    <p:sldId id="464" r:id="rId11"/>
    <p:sldId id="4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0" autoAdjust="0"/>
    <p:restoredTop sz="91038" autoAdjust="0"/>
  </p:normalViewPr>
  <p:slideViewPr>
    <p:cSldViewPr>
      <p:cViewPr varScale="1">
        <p:scale>
          <a:sx n="90" d="100"/>
          <a:sy n="90" d="100"/>
        </p:scale>
        <p:origin x="1243" y="58"/>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6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E5A2A6-2788-4EC6-B8B0-BB41546BB0EC}" type="datetimeFigureOut">
              <a:rPr lang="en-GB" smtClean="0"/>
              <a:t>01/07/2021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AD91E4-45FF-4FB0-B9C1-F96210400F27}" type="slidenum">
              <a:rPr lang="en-GB" smtClean="0"/>
              <a:t>‹#›</a:t>
            </a:fld>
            <a:endParaRPr lang="en-GB"/>
          </a:p>
        </p:txBody>
      </p:sp>
    </p:spTree>
    <p:extLst>
      <p:ext uri="{BB962C8B-B14F-4D97-AF65-F5344CB8AC3E}">
        <p14:creationId xmlns:p14="http://schemas.microsoft.com/office/powerpoint/2010/main" val="28099183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1BC209-BB4E-4979-99B4-07BD852531B6}" type="datetimeFigureOut">
              <a:rPr lang="en-GB" smtClean="0"/>
              <a:t>01/07/2021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E3C72-3289-4C18-9916-C18DD1232B6A}" type="slidenum">
              <a:rPr lang="en-GB" smtClean="0"/>
              <a:t>‹#›</a:t>
            </a:fld>
            <a:endParaRPr lang="en-GB"/>
          </a:p>
        </p:txBody>
      </p:sp>
    </p:spTree>
    <p:extLst>
      <p:ext uri="{BB962C8B-B14F-4D97-AF65-F5344CB8AC3E}">
        <p14:creationId xmlns:p14="http://schemas.microsoft.com/office/powerpoint/2010/main" val="2911820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0DE3C72-3289-4C18-9916-C18DD1232B6A}" type="slidenum">
              <a:rPr lang="en-GB" smtClean="0"/>
              <a:t>4</a:t>
            </a:fld>
            <a:endParaRPr lang="en-GB"/>
          </a:p>
        </p:txBody>
      </p:sp>
    </p:spTree>
    <p:extLst>
      <p:ext uri="{BB962C8B-B14F-4D97-AF65-F5344CB8AC3E}">
        <p14:creationId xmlns:p14="http://schemas.microsoft.com/office/powerpoint/2010/main" val="2228627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0DE3C72-3289-4C18-9916-C18DD1232B6A}" type="slidenum">
              <a:rPr lang="en-GB" smtClean="0"/>
              <a:t>6</a:t>
            </a:fld>
            <a:endParaRPr lang="en-GB"/>
          </a:p>
        </p:txBody>
      </p:sp>
    </p:spTree>
    <p:extLst>
      <p:ext uri="{BB962C8B-B14F-4D97-AF65-F5344CB8AC3E}">
        <p14:creationId xmlns:p14="http://schemas.microsoft.com/office/powerpoint/2010/main" val="21110868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justaskservices.co.uk/" TargetMode="External"/><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justaskservices.co.uk/"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5" name="Picture 14"/>
          <p:cNvPicPr/>
          <p:nvPr userDrawn="1"/>
        </p:nvPicPr>
        <p:blipFill rotWithShape="1">
          <a:blip r:embed="rId2">
            <a:extLst>
              <a:ext uri="{28A0092B-C50C-407E-A947-70E740481C1C}">
                <a14:useLocalDpi xmlns:a14="http://schemas.microsoft.com/office/drawing/2010/main" val="0"/>
              </a:ext>
            </a:extLst>
          </a:blip>
          <a:srcRect l="27723" t="20228" r="18429" b="7977"/>
          <a:stretch/>
        </p:blipFill>
        <p:spPr bwMode="auto">
          <a:xfrm>
            <a:off x="0" y="0"/>
            <a:ext cx="9144000" cy="6858000"/>
          </a:xfrm>
          <a:prstGeom prst="rect">
            <a:avLst/>
          </a:prstGeom>
          <a:ln>
            <a:noFill/>
          </a:ln>
          <a:extLst>
            <a:ext uri="{53640926-AAD7-44D8-BBD7-CCE9431645EC}">
              <a14:shadowObscured xmlns:a14="http://schemas.microsoft.com/office/drawing/2010/main"/>
            </a:ext>
          </a:extLst>
        </p:spPr>
      </p:pic>
      <p:pic>
        <p:nvPicPr>
          <p:cNvPr id="12" name="Picture 11" descr="C:\Users\kathryn.morgan\AppData\Local\Temp\Temp1_Logos.zip\Logos\RGB - online\png\Just_Ask_RGB1.png"/>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804248" y="260648"/>
            <a:ext cx="1969770" cy="957580"/>
          </a:xfrm>
          <a:prstGeom prst="rect">
            <a:avLst/>
          </a:prstGeom>
          <a:noFill/>
          <a:ln>
            <a:noFill/>
          </a:ln>
        </p:spPr>
      </p:pic>
    </p:spTree>
    <p:extLst>
      <p:ext uri="{BB962C8B-B14F-4D97-AF65-F5344CB8AC3E}">
        <p14:creationId xmlns:p14="http://schemas.microsoft.com/office/powerpoint/2010/main" val="22389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p:bg>
      <p:bgRef idx="1001">
        <a:schemeClr val="bg2"/>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4288" y="188640"/>
            <a:ext cx="1726556" cy="836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8">
            <a:extLst>
              <a:ext uri="{FF2B5EF4-FFF2-40B4-BE49-F238E27FC236}">
                <a16:creationId xmlns:a16="http://schemas.microsoft.com/office/drawing/2014/main" id="{395DAC66-A539-4B3D-8325-27B5AC6F8923}"/>
              </a:ext>
            </a:extLst>
          </p:cNvPr>
          <p:cNvSpPr txBox="1"/>
          <p:nvPr userDrawn="1"/>
        </p:nvSpPr>
        <p:spPr>
          <a:xfrm>
            <a:off x="1346478" y="5689436"/>
            <a:ext cx="6451044" cy="9799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300"/>
              </a:spcBef>
              <a:spcAft>
                <a:spcPts val="0"/>
              </a:spcAft>
            </a:pPr>
            <a:r>
              <a:rPr lang="en-GB" sz="1000" b="1" dirty="0">
                <a:solidFill>
                  <a:srgbClr val="FFFFFF"/>
                </a:solidFill>
                <a:effectLst/>
                <a:latin typeface="Arial" panose="020B0604020202020204" pitchFamily="34" charset="0"/>
                <a:ea typeface="Calibri" panose="020F0502020204030204" pitchFamily="34" charset="0"/>
              </a:rPr>
              <a:t>Just Ask Estate Services Limited</a:t>
            </a:r>
          </a:p>
          <a:p>
            <a:pPr algn="ctr">
              <a:spcBef>
                <a:spcPts val="300"/>
              </a:spcBef>
              <a:spcAft>
                <a:spcPts val="0"/>
              </a:spcAft>
            </a:pPr>
            <a:r>
              <a:rPr lang="en-GB" sz="1000" b="1" dirty="0">
                <a:solidFill>
                  <a:srgbClr val="FFFFFF"/>
                </a:solidFill>
                <a:effectLst/>
                <a:latin typeface="Arial" panose="020B0604020202020204" pitchFamily="34" charset="0"/>
                <a:ea typeface="Calibri" panose="020F0502020204030204" pitchFamily="34" charset="0"/>
              </a:rPr>
              <a:t>Registered Number: 5956392</a:t>
            </a:r>
          </a:p>
          <a:p>
            <a:pPr algn="ctr">
              <a:spcBef>
                <a:spcPts val="300"/>
              </a:spcBef>
              <a:spcAft>
                <a:spcPts val="0"/>
              </a:spcAft>
            </a:pPr>
            <a:r>
              <a:rPr lang="en-GB" sz="1000" b="1" dirty="0">
                <a:solidFill>
                  <a:srgbClr val="FFFFFF"/>
                </a:solidFill>
                <a:effectLst/>
                <a:latin typeface="Arial" panose="020B0604020202020204" pitchFamily="34" charset="0"/>
                <a:ea typeface="Calibri" panose="020F0502020204030204" pitchFamily="34" charset="0"/>
              </a:rPr>
              <a:t>Registered Office: Unit 4, </a:t>
            </a:r>
            <a:r>
              <a:rPr lang="en-GB" sz="1000" b="1" dirty="0" err="1">
                <a:solidFill>
                  <a:srgbClr val="FFFFFF"/>
                </a:solidFill>
                <a:effectLst/>
                <a:latin typeface="Arial" panose="020B0604020202020204" pitchFamily="34" charset="0"/>
                <a:ea typeface="Calibri" panose="020F0502020204030204" pitchFamily="34" charset="0"/>
              </a:rPr>
              <a:t>Wintersells</a:t>
            </a:r>
            <a:r>
              <a:rPr lang="en-GB" sz="1000" b="1" dirty="0">
                <a:solidFill>
                  <a:srgbClr val="FFFFFF"/>
                </a:solidFill>
                <a:effectLst/>
                <a:latin typeface="Arial" panose="020B0604020202020204" pitchFamily="34" charset="0"/>
                <a:ea typeface="Calibri" panose="020F0502020204030204" pitchFamily="34" charset="0"/>
              </a:rPr>
              <a:t> Business Park, </a:t>
            </a:r>
            <a:r>
              <a:rPr lang="en-GB" sz="1000" b="1" dirty="0" err="1">
                <a:solidFill>
                  <a:srgbClr val="FFFFFF"/>
                </a:solidFill>
                <a:effectLst/>
                <a:latin typeface="Arial" panose="020B0604020202020204" pitchFamily="34" charset="0"/>
                <a:ea typeface="Calibri" panose="020F0502020204030204" pitchFamily="34" charset="0"/>
              </a:rPr>
              <a:t>Wintersells</a:t>
            </a:r>
            <a:r>
              <a:rPr lang="en-GB" sz="1000" b="1" dirty="0">
                <a:solidFill>
                  <a:srgbClr val="FFFFFF"/>
                </a:solidFill>
                <a:effectLst/>
                <a:latin typeface="Arial" panose="020B0604020202020204" pitchFamily="34" charset="0"/>
                <a:ea typeface="Calibri" panose="020F0502020204030204" pitchFamily="34" charset="0"/>
              </a:rPr>
              <a:t> Road, West Byfleet, Surrey, KT14 7LF</a:t>
            </a:r>
          </a:p>
          <a:p>
            <a:pPr algn="ctr">
              <a:spcBef>
                <a:spcPts val="300"/>
              </a:spcBef>
              <a:spcAft>
                <a:spcPts val="0"/>
              </a:spcAft>
            </a:pPr>
            <a:r>
              <a:rPr lang="en-GB" sz="1000" b="1" dirty="0">
                <a:solidFill>
                  <a:srgbClr val="FFFFFF"/>
                </a:solidFill>
                <a:effectLst/>
                <a:latin typeface="Arial" panose="020B0604020202020204" pitchFamily="34" charset="0"/>
                <a:ea typeface="Calibri" panose="020F0502020204030204" pitchFamily="34" charset="0"/>
              </a:rPr>
              <a:t>T- 0203 746 8500</a:t>
            </a:r>
          </a:p>
          <a:p>
            <a:pPr algn="ctr">
              <a:spcBef>
                <a:spcPts val="300"/>
              </a:spcBef>
              <a:spcAft>
                <a:spcPts val="0"/>
              </a:spcAft>
            </a:pPr>
            <a:r>
              <a:rPr lang="en-GB" sz="1000" b="1" u="sng" dirty="0">
                <a:solidFill>
                  <a:srgbClr val="FFFFFF"/>
                </a:solidFill>
                <a:effectLst/>
                <a:latin typeface="Arial" panose="020B0604020202020204" pitchFamily="34" charset="0"/>
                <a:ea typeface="Calibri" panose="020F0502020204030204" pitchFamily="34" charset="0"/>
                <a:hlinkClick r:id="rId3"/>
              </a:rPr>
              <a:t>www.justaskservices.co.uk</a:t>
            </a:r>
            <a:endParaRPr lang="en-GB" sz="1000" b="1" dirty="0">
              <a:solidFill>
                <a:srgbClr val="FFFFFF"/>
              </a:solidFill>
              <a:effectLst/>
              <a:latin typeface="Arial" panose="020B0604020202020204" pitchFamily="34" charset="0"/>
              <a:ea typeface="Calibri" panose="020F0502020204030204" pitchFamily="34" charset="0"/>
            </a:endParaRPr>
          </a:p>
          <a:p>
            <a:pPr algn="ctr">
              <a:spcBef>
                <a:spcPts val="300"/>
              </a:spcBef>
              <a:spcAft>
                <a:spcPts val="300"/>
              </a:spcAft>
            </a:pPr>
            <a:r>
              <a:rPr lang="en-GB" sz="1000" b="1" dirty="0">
                <a:solidFill>
                  <a:srgbClr val="FFFFFF"/>
                </a:solidFill>
                <a:effectLst/>
                <a:latin typeface="Arial" panose="020B0604020202020204" pitchFamily="34" charset="0"/>
                <a:ea typeface="Calibri" panose="020F0502020204030204" pitchFamily="34" charset="0"/>
              </a:rPr>
              <a:t> </a:t>
            </a:r>
          </a:p>
          <a:p>
            <a:pPr>
              <a:spcAft>
                <a:spcPts val="600"/>
              </a:spcAft>
            </a:pPr>
            <a:r>
              <a:rPr lang="en-GB" sz="1000" dirty="0">
                <a:effectLst/>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392008363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78098"/>
          </a:xfrm>
        </p:spPr>
        <p:txBody>
          <a:bodyPr>
            <a:normAutofit/>
          </a:bodyPr>
          <a:lstStyle>
            <a:lvl1pPr algn="l">
              <a:defRPr sz="3600">
                <a:latin typeface="Arial" panose="020B0604020202020204" pitchFamily="34" charset="0"/>
                <a:cs typeface="Arial" panose="020B0604020202020204" pitchFamily="34" charset="0"/>
              </a:defRPr>
            </a:lvl1pPr>
          </a:lstStyle>
          <a:p>
            <a:r>
              <a:rPr lang="en-GB" dirty="0"/>
              <a:t>Title</a:t>
            </a:r>
          </a:p>
        </p:txBody>
      </p:sp>
      <p:sp>
        <p:nvSpPr>
          <p:cNvPr id="3" name="Content Placeholder 2"/>
          <p:cNvSpPr>
            <a:spLocks noGrp="1"/>
          </p:cNvSpPr>
          <p:nvPr>
            <p:ph idx="1"/>
          </p:nvPr>
        </p:nvSpPr>
        <p:spPr>
          <a:xfrm>
            <a:off x="446856" y="1628800"/>
            <a:ext cx="8229600" cy="4525963"/>
          </a:xfrm>
        </p:spPr>
        <p:txBody>
          <a:bodyPr/>
          <a:lstStyle>
            <a:lvl1pPr>
              <a:buClr>
                <a:schemeClr val="tx2"/>
              </a:buClr>
              <a:defRPr/>
            </a:lvl1pPr>
            <a:lvl2pPr>
              <a:buClr>
                <a:schemeClr val="tx2"/>
              </a:buClr>
              <a:defRPr/>
            </a:lvl2pPr>
            <a:lvl3pPr>
              <a:buClr>
                <a:schemeClr val="tx2"/>
              </a:buClr>
              <a:defRPr/>
            </a:lvl3pPr>
            <a:lvl4pPr>
              <a:buClr>
                <a:schemeClr val="tx2"/>
              </a:buClr>
              <a:defRPr/>
            </a:lvl4pPr>
            <a:lvl5pPr>
              <a:buClr>
                <a:schemeClr val="tx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6296" y="188640"/>
            <a:ext cx="1690044" cy="81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userDrawn="1"/>
        </p:nvCxnSpPr>
        <p:spPr>
          <a:xfrm>
            <a:off x="467544" y="6309320"/>
            <a:ext cx="8208912"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1"/>
          <p:cNvSpPr>
            <a:spLocks noGrp="1"/>
          </p:cNvSpPr>
          <p:nvPr>
            <p:ph type="sldNum" sz="quarter" idx="12"/>
          </p:nvPr>
        </p:nvSpPr>
        <p:spPr>
          <a:xfrm>
            <a:off x="467544" y="6453336"/>
            <a:ext cx="2133600"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DC727B60-983F-7541-8B20-EF914D9D2D66}" type="slidenum">
              <a:rPr lang="en-US" smtClean="0"/>
              <a:pPr/>
              <a:t>‹#›</a:t>
            </a:fld>
            <a:endParaRPr lang="en-US" dirty="0"/>
          </a:p>
        </p:txBody>
      </p:sp>
    </p:spTree>
    <p:extLst>
      <p:ext uri="{BB962C8B-B14F-4D97-AF65-F5344CB8AC3E}">
        <p14:creationId xmlns:p14="http://schemas.microsoft.com/office/powerpoint/2010/main" val="2278632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divide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838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2">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307816"/>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3">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4896739"/>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4667"/>
          </a:xfrm>
        </p:spPr>
        <p:txBody>
          <a:bodyPr/>
          <a:lstStyle>
            <a:lvl1pPr algn="l">
              <a:defRPr sz="36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buClr>
                <a:schemeClr val="tx2"/>
              </a:buClr>
              <a:defRPr sz="2400">
                <a:solidFill>
                  <a:schemeClr val="tx1"/>
                </a:solidFill>
              </a:defRPr>
            </a:lvl1pPr>
            <a:lvl2pPr>
              <a:buClr>
                <a:schemeClr val="tx2"/>
              </a:buClr>
              <a:defRPr sz="2400">
                <a:solidFill>
                  <a:schemeClr val="tx1"/>
                </a:solidFill>
              </a:defRPr>
            </a:lvl2pPr>
            <a:lvl3pPr>
              <a:buClr>
                <a:schemeClr val="tx2"/>
              </a:buClr>
              <a:defRPr sz="2000">
                <a:solidFill>
                  <a:schemeClr val="tx1"/>
                </a:solidFill>
              </a:defRPr>
            </a:lvl3pPr>
            <a:lvl4pPr>
              <a:buClr>
                <a:schemeClr val="tx2"/>
              </a:buClr>
              <a:defRPr sz="1800">
                <a:solidFill>
                  <a:schemeClr val="tx1"/>
                </a:solidFill>
              </a:defRPr>
            </a:lvl4pPr>
            <a:lvl5pPr>
              <a:buClr>
                <a:schemeClr val="tx2"/>
              </a:buCl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buClr>
                <a:schemeClr val="tx2"/>
              </a:buClr>
              <a:defRPr sz="2400"/>
            </a:lvl1pPr>
            <a:lvl2pPr>
              <a:buClr>
                <a:schemeClr val="tx2"/>
              </a:buClr>
              <a:defRPr sz="2400"/>
            </a:lvl2pPr>
            <a:lvl3pPr>
              <a:buClr>
                <a:schemeClr val="tx2"/>
              </a:buClr>
              <a:defRPr sz="2000"/>
            </a:lvl3pPr>
            <a:lvl4pPr>
              <a:buClr>
                <a:schemeClr val="tx2"/>
              </a:buClr>
              <a:defRPr sz="1800"/>
            </a:lvl4pPr>
            <a:lvl5pPr>
              <a:buClr>
                <a:schemeClr val="tx2"/>
              </a:buCl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64288" y="173309"/>
            <a:ext cx="1690044" cy="81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1"/>
          <p:cNvSpPr>
            <a:spLocks noGrp="1"/>
          </p:cNvSpPr>
          <p:nvPr>
            <p:ph type="sldNum" sz="quarter" idx="12"/>
          </p:nvPr>
        </p:nvSpPr>
        <p:spPr>
          <a:xfrm>
            <a:off x="467544" y="6453336"/>
            <a:ext cx="2133600"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DC727B60-983F-7541-8B20-EF914D9D2D66}" type="slidenum">
              <a:rPr lang="en-US" smtClean="0"/>
              <a:pPr/>
              <a:t>‹#›</a:t>
            </a:fld>
            <a:endParaRPr lang="en-US" dirty="0"/>
          </a:p>
        </p:txBody>
      </p:sp>
      <p:cxnSp>
        <p:nvCxnSpPr>
          <p:cNvPr id="7" name="Straight Connector 6"/>
          <p:cNvCxnSpPr/>
          <p:nvPr userDrawn="1"/>
        </p:nvCxnSpPr>
        <p:spPr>
          <a:xfrm>
            <a:off x="467544" y="6309320"/>
            <a:ext cx="8208912"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40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Speech bubble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453727"/>
          </a:xfrm>
        </p:spPr>
        <p:txBody>
          <a:bodyPr anchor="b">
            <a:noAutofit/>
          </a:bodyPr>
          <a:lstStyle>
            <a:lvl1pPr marL="0" indent="0">
              <a:buNone/>
              <a:defRPr sz="2000" b="1">
                <a:solidFill>
                  <a:schemeClr val="bg2"/>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tx2"/>
              </a:buClr>
              <a:defRPr sz="2400"/>
            </a:lvl1pPr>
            <a:lvl2pPr>
              <a:buClr>
                <a:schemeClr val="tx2"/>
              </a:buClr>
              <a:defRPr sz="2000"/>
            </a:lvl2pPr>
            <a:lvl3pPr>
              <a:buClr>
                <a:schemeClr val="tx2"/>
              </a:buClr>
              <a:defRPr sz="1800"/>
            </a:lvl3pPr>
            <a:lvl4pPr>
              <a:buClr>
                <a:schemeClr val="tx2"/>
              </a:buClr>
              <a:defRPr sz="1600"/>
            </a:lvl4pPr>
            <a:lvl5pPr>
              <a:buClr>
                <a:schemeClr val="tx2"/>
              </a:buCl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453727"/>
          </a:xfrm>
        </p:spPr>
        <p:txBody>
          <a:bodyPr anchor="b">
            <a:normAutofit/>
          </a:bodyPr>
          <a:lstStyle>
            <a:lvl1pPr marL="0" indent="0">
              <a:buNone/>
              <a:defRPr lang="en-US" sz="2000" b="1" kern="1200" dirty="0" smtClean="0">
                <a:solidFill>
                  <a:schemeClr val="bg2"/>
                </a:solidFill>
                <a:latin typeface="Arial" panose="020B0604020202020204" pitchFamily="34" charset="0"/>
                <a:ea typeface="+mn-ea"/>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chemeClr val="tx2"/>
              </a:buClr>
              <a:defRPr sz="2400"/>
            </a:lvl1pPr>
            <a:lvl2pPr>
              <a:buClr>
                <a:schemeClr val="tx2"/>
              </a:buClr>
              <a:defRPr sz="2000"/>
            </a:lvl2pPr>
            <a:lvl3pPr>
              <a:buClr>
                <a:schemeClr val="tx2"/>
              </a:buClr>
              <a:defRPr sz="1800"/>
            </a:lvl3pPr>
            <a:lvl4pPr>
              <a:buClr>
                <a:schemeClr val="tx2"/>
              </a:buClr>
              <a:defRPr sz="1600"/>
            </a:lvl4pPr>
            <a:lvl5pPr>
              <a:buClr>
                <a:schemeClr val="tx2"/>
              </a:buCl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205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96336" y="188640"/>
            <a:ext cx="1184612" cy="1128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Slide Number Placeholder 1"/>
          <p:cNvSpPr>
            <a:spLocks noGrp="1"/>
          </p:cNvSpPr>
          <p:nvPr>
            <p:ph type="sldNum" sz="quarter" idx="12"/>
          </p:nvPr>
        </p:nvSpPr>
        <p:spPr>
          <a:xfrm>
            <a:off x="467544" y="6453336"/>
            <a:ext cx="2133600"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DC727B60-983F-7541-8B20-EF914D9D2D66}" type="slidenum">
              <a:rPr lang="en-US" smtClean="0"/>
              <a:pPr/>
              <a:t>‹#›</a:t>
            </a:fld>
            <a:endParaRPr lang="en-US" dirty="0"/>
          </a:p>
        </p:txBody>
      </p:sp>
      <p:cxnSp>
        <p:nvCxnSpPr>
          <p:cNvPr id="12" name="Straight Connector 11"/>
          <p:cNvCxnSpPr/>
          <p:nvPr userDrawn="1"/>
        </p:nvCxnSpPr>
        <p:spPr>
          <a:xfrm>
            <a:off x="467544" y="6309320"/>
            <a:ext cx="8208912"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287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peech bubble header">
    <p:spTree>
      <p:nvGrpSpPr>
        <p:cNvPr id="1" name=""/>
        <p:cNvGrpSpPr/>
        <p:nvPr/>
      </p:nvGrpSpPr>
      <p:grpSpPr>
        <a:xfrm>
          <a:off x="0" y="0"/>
          <a:ext cx="0" cy="0"/>
          <a:chOff x="0" y="0"/>
          <a:chExt cx="0" cy="0"/>
        </a:xfrm>
      </p:grpSpPr>
      <p:sp>
        <p:nvSpPr>
          <p:cNvPr id="11" name="Slide Number Placeholder 1"/>
          <p:cNvSpPr>
            <a:spLocks noGrp="1"/>
          </p:cNvSpPr>
          <p:nvPr>
            <p:ph type="sldNum" sz="quarter" idx="12"/>
          </p:nvPr>
        </p:nvSpPr>
        <p:spPr>
          <a:xfrm>
            <a:off x="467544" y="6453336"/>
            <a:ext cx="2133600" cy="365125"/>
          </a:xfrm>
          <a:prstGeom prst="rect">
            <a:avLst/>
          </a:prstGeom>
        </p:spPr>
        <p:txBody>
          <a:bodyPr/>
          <a:lstStyle>
            <a:lvl1pPr>
              <a:defRPr sz="1200">
                <a:latin typeface="Arial" panose="020B0604020202020204" pitchFamily="34" charset="0"/>
                <a:cs typeface="Arial" panose="020B0604020202020204" pitchFamily="34" charset="0"/>
              </a:defRPr>
            </a:lvl1pPr>
          </a:lstStyle>
          <a:p>
            <a:fld id="{DC727B60-983F-7541-8B20-EF914D9D2D66}" type="slidenum">
              <a:rPr lang="en-US" smtClean="0"/>
              <a:pPr/>
              <a:t>‹#›</a:t>
            </a:fld>
            <a:endParaRPr lang="en-US" dirty="0"/>
          </a:p>
        </p:txBody>
      </p:sp>
      <p:pic>
        <p:nvPicPr>
          <p:cNvPr id="10" name="Picture 2">
            <a:extLst>
              <a:ext uri="{FF2B5EF4-FFF2-40B4-BE49-F238E27FC236}">
                <a16:creationId xmlns:a16="http://schemas.microsoft.com/office/drawing/2014/main" id="{55438E95-19B8-4A88-96DB-33B418D56BB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16336" y="260395"/>
            <a:ext cx="1337995" cy="64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575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peech bubble header">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55438E95-19B8-4A88-96DB-33B418D56BB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16336" y="260395"/>
            <a:ext cx="1337995" cy="64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Box 18">
            <a:extLst>
              <a:ext uri="{FF2B5EF4-FFF2-40B4-BE49-F238E27FC236}">
                <a16:creationId xmlns:a16="http://schemas.microsoft.com/office/drawing/2014/main" id="{04FD07B3-E212-474D-8563-6E76DCB2D184}"/>
              </a:ext>
            </a:extLst>
          </p:cNvPr>
          <p:cNvSpPr txBox="1"/>
          <p:nvPr userDrawn="1"/>
        </p:nvSpPr>
        <p:spPr>
          <a:xfrm>
            <a:off x="1346478" y="5689436"/>
            <a:ext cx="6451044" cy="97992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300"/>
              </a:spcBef>
              <a:spcAft>
                <a:spcPts val="0"/>
              </a:spcAft>
            </a:pPr>
            <a:r>
              <a:rPr lang="en-GB" sz="1000" b="1" dirty="0">
                <a:solidFill>
                  <a:schemeClr val="tx2"/>
                </a:solidFill>
                <a:effectLst/>
                <a:latin typeface="Arial" panose="020B0604020202020204" pitchFamily="34" charset="0"/>
                <a:ea typeface="Calibri" panose="020F0502020204030204" pitchFamily="34" charset="0"/>
              </a:rPr>
              <a:t>Just Ask Estate Services Limited</a:t>
            </a:r>
          </a:p>
          <a:p>
            <a:pPr algn="ctr">
              <a:spcBef>
                <a:spcPts val="300"/>
              </a:spcBef>
              <a:spcAft>
                <a:spcPts val="0"/>
              </a:spcAft>
            </a:pPr>
            <a:r>
              <a:rPr lang="en-GB" sz="1000" b="1" dirty="0">
                <a:solidFill>
                  <a:schemeClr val="tx2"/>
                </a:solidFill>
                <a:effectLst/>
                <a:latin typeface="Arial" panose="020B0604020202020204" pitchFamily="34" charset="0"/>
                <a:ea typeface="Calibri" panose="020F0502020204030204" pitchFamily="34" charset="0"/>
              </a:rPr>
              <a:t>Registered Number: 5956392</a:t>
            </a:r>
          </a:p>
          <a:p>
            <a:pPr algn="ctr">
              <a:spcBef>
                <a:spcPts val="300"/>
              </a:spcBef>
              <a:spcAft>
                <a:spcPts val="0"/>
              </a:spcAft>
            </a:pPr>
            <a:r>
              <a:rPr lang="en-GB" sz="1000" b="1" dirty="0">
                <a:solidFill>
                  <a:schemeClr val="tx2"/>
                </a:solidFill>
                <a:effectLst/>
                <a:latin typeface="Arial" panose="020B0604020202020204" pitchFamily="34" charset="0"/>
                <a:ea typeface="Calibri" panose="020F0502020204030204" pitchFamily="34" charset="0"/>
              </a:rPr>
              <a:t>Registered Office: Unit 4, </a:t>
            </a:r>
            <a:r>
              <a:rPr lang="en-GB" sz="1000" b="1" dirty="0" err="1">
                <a:solidFill>
                  <a:schemeClr val="tx2"/>
                </a:solidFill>
                <a:effectLst/>
                <a:latin typeface="Arial" panose="020B0604020202020204" pitchFamily="34" charset="0"/>
                <a:ea typeface="Calibri" panose="020F0502020204030204" pitchFamily="34" charset="0"/>
              </a:rPr>
              <a:t>Wintersells</a:t>
            </a:r>
            <a:r>
              <a:rPr lang="en-GB" sz="1000" b="1" dirty="0">
                <a:solidFill>
                  <a:schemeClr val="tx2"/>
                </a:solidFill>
                <a:effectLst/>
                <a:latin typeface="Arial" panose="020B0604020202020204" pitchFamily="34" charset="0"/>
                <a:ea typeface="Calibri" panose="020F0502020204030204" pitchFamily="34" charset="0"/>
              </a:rPr>
              <a:t> Business Park, </a:t>
            </a:r>
            <a:r>
              <a:rPr lang="en-GB" sz="1000" b="1" dirty="0" err="1">
                <a:solidFill>
                  <a:schemeClr val="tx2"/>
                </a:solidFill>
                <a:effectLst/>
                <a:latin typeface="Arial" panose="020B0604020202020204" pitchFamily="34" charset="0"/>
                <a:ea typeface="Calibri" panose="020F0502020204030204" pitchFamily="34" charset="0"/>
              </a:rPr>
              <a:t>Wintersells</a:t>
            </a:r>
            <a:r>
              <a:rPr lang="en-GB" sz="1000" b="1" dirty="0">
                <a:solidFill>
                  <a:schemeClr val="tx2"/>
                </a:solidFill>
                <a:effectLst/>
                <a:latin typeface="Arial" panose="020B0604020202020204" pitchFamily="34" charset="0"/>
                <a:ea typeface="Calibri" panose="020F0502020204030204" pitchFamily="34" charset="0"/>
              </a:rPr>
              <a:t> Road, West Byfleet, Surrey, KT14 7LF</a:t>
            </a:r>
          </a:p>
          <a:p>
            <a:pPr algn="ctr">
              <a:spcBef>
                <a:spcPts val="300"/>
              </a:spcBef>
              <a:spcAft>
                <a:spcPts val="0"/>
              </a:spcAft>
            </a:pPr>
            <a:r>
              <a:rPr lang="en-GB" sz="1000" b="1" dirty="0">
                <a:solidFill>
                  <a:schemeClr val="tx2"/>
                </a:solidFill>
                <a:effectLst/>
                <a:latin typeface="Arial" panose="020B0604020202020204" pitchFamily="34" charset="0"/>
                <a:ea typeface="Calibri" panose="020F0502020204030204" pitchFamily="34" charset="0"/>
              </a:rPr>
              <a:t>T- 0203 746 8500</a:t>
            </a:r>
          </a:p>
          <a:p>
            <a:pPr algn="ctr">
              <a:spcBef>
                <a:spcPts val="300"/>
              </a:spcBef>
              <a:spcAft>
                <a:spcPts val="0"/>
              </a:spcAft>
            </a:pPr>
            <a:r>
              <a:rPr lang="en-GB" sz="1000" b="1" u="sng" dirty="0">
                <a:solidFill>
                  <a:srgbClr val="FFFFFF"/>
                </a:solidFill>
                <a:effectLst/>
                <a:latin typeface="Arial" panose="020B0604020202020204" pitchFamily="34" charset="0"/>
                <a:ea typeface="Calibri" panose="020F0502020204030204" pitchFamily="34" charset="0"/>
                <a:hlinkClick r:id="rId3"/>
              </a:rPr>
              <a:t>www.justaskservices.co.uk</a:t>
            </a:r>
            <a:endParaRPr lang="en-GB" sz="1000" b="1" dirty="0">
              <a:solidFill>
                <a:srgbClr val="FFFFFF"/>
              </a:solidFill>
              <a:effectLst/>
              <a:latin typeface="Arial" panose="020B0604020202020204" pitchFamily="34" charset="0"/>
              <a:ea typeface="Calibri" panose="020F0502020204030204" pitchFamily="34" charset="0"/>
            </a:endParaRPr>
          </a:p>
          <a:p>
            <a:pPr algn="ctr">
              <a:spcBef>
                <a:spcPts val="300"/>
              </a:spcBef>
              <a:spcAft>
                <a:spcPts val="300"/>
              </a:spcAft>
            </a:pPr>
            <a:r>
              <a:rPr lang="en-GB" sz="1000" b="1" dirty="0">
                <a:solidFill>
                  <a:srgbClr val="FFFFFF"/>
                </a:solidFill>
                <a:effectLst/>
                <a:latin typeface="Arial" panose="020B0604020202020204" pitchFamily="34" charset="0"/>
                <a:ea typeface="Calibri" panose="020F0502020204030204" pitchFamily="34" charset="0"/>
              </a:rPr>
              <a:t> </a:t>
            </a:r>
          </a:p>
          <a:p>
            <a:pPr>
              <a:spcAft>
                <a:spcPts val="600"/>
              </a:spcAft>
            </a:pPr>
            <a:r>
              <a:rPr lang="en-GB" sz="1000" dirty="0">
                <a:effectLst/>
                <a:latin typeface="Arial" panose="020B0604020202020204" pitchFamily="34" charset="0"/>
                <a:ea typeface="Calibri" panose="020F0502020204030204" pitchFamily="34" charset="0"/>
              </a:rPr>
              <a:t> </a:t>
            </a:r>
          </a:p>
        </p:txBody>
      </p:sp>
    </p:spTree>
    <p:extLst>
      <p:ext uri="{BB962C8B-B14F-4D97-AF65-F5344CB8AC3E}">
        <p14:creationId xmlns:p14="http://schemas.microsoft.com/office/powerpoint/2010/main" val="28586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26777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1" r:id="rId4"/>
    <p:sldLayoutId id="2147483660" r:id="rId5"/>
    <p:sldLayoutId id="2147483652" r:id="rId6"/>
    <p:sldLayoutId id="2147483653" r:id="rId7"/>
    <p:sldLayoutId id="2147483664" r:id="rId8"/>
    <p:sldLayoutId id="2147483665" r:id="rId9"/>
    <p:sldLayoutId id="2147483662" r:id="rId10"/>
  </p:sldLayoutIdLst>
  <p:hf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Diagram, engineering drawing&#10;&#10;Description automatically generated">
            <a:extLst>
              <a:ext uri="{FF2B5EF4-FFF2-40B4-BE49-F238E27FC236}">
                <a16:creationId xmlns:a16="http://schemas.microsoft.com/office/drawing/2014/main" id="{E210498B-5E25-450B-9C0D-5A3B95E6647C}"/>
              </a:ext>
            </a:extLst>
          </p:cNvPr>
          <p:cNvPicPr>
            <a:picLocks noChangeAspect="1"/>
          </p:cNvPicPr>
          <p:nvPr/>
        </p:nvPicPr>
        <p:blipFill rotWithShape="1">
          <a:blip r:embed="rId2">
            <a:extLst>
              <a:ext uri="{28A0092B-C50C-407E-A947-70E740481C1C}">
                <a14:useLocalDpi xmlns:a14="http://schemas.microsoft.com/office/drawing/2010/main" val="0"/>
              </a:ext>
            </a:extLst>
          </a:blip>
          <a:srcRect t="10473" b="20982"/>
          <a:stretch/>
        </p:blipFill>
        <p:spPr>
          <a:xfrm>
            <a:off x="0" y="-1"/>
            <a:ext cx="9144000" cy="6858001"/>
          </a:xfrm>
          <a:prstGeom prst="rect">
            <a:avLst/>
          </a:prstGeom>
        </p:spPr>
      </p:pic>
      <p:sp>
        <p:nvSpPr>
          <p:cNvPr id="4" name="TextBox 3">
            <a:extLst>
              <a:ext uri="{FF2B5EF4-FFF2-40B4-BE49-F238E27FC236}">
                <a16:creationId xmlns:a16="http://schemas.microsoft.com/office/drawing/2014/main" id="{E35520DF-5AAB-4DF4-A186-E6FD0E86E6EE}"/>
              </a:ext>
            </a:extLst>
          </p:cNvPr>
          <p:cNvSpPr txBox="1"/>
          <p:nvPr/>
        </p:nvSpPr>
        <p:spPr>
          <a:xfrm>
            <a:off x="40" y="1247561"/>
            <a:ext cx="5076016" cy="1354217"/>
          </a:xfrm>
          <a:prstGeom prst="rect">
            <a:avLst/>
          </a:prstGeom>
          <a:solidFill>
            <a:schemeClr val="bg1"/>
          </a:solidFill>
        </p:spPr>
        <p:txBody>
          <a:bodyPr wrap="square" rtlCol="0" anchor="ctr">
            <a:spAutoFit/>
          </a:bodyPr>
          <a:lstStyle/>
          <a:p>
            <a:r>
              <a:rPr lang="en-GB" sz="3600" dirty="0">
                <a:solidFill>
                  <a:schemeClr val="bg2"/>
                </a:solidFill>
                <a:latin typeface="Arial" panose="020B0604020202020204" pitchFamily="34" charset="0"/>
                <a:cs typeface="Arial" panose="020B0604020202020204" pitchFamily="34" charset="0"/>
              </a:rPr>
              <a:t>OUR SOCIAL IMPACT REPORT 2020 - 2021</a:t>
            </a:r>
            <a:endParaRPr lang="en-GB" sz="2400" b="1" dirty="0">
              <a:solidFill>
                <a:srgbClr val="60BF51"/>
              </a:solidFill>
              <a:latin typeface="Arial" panose="020B0604020202020204" pitchFamily="34" charset="0"/>
              <a:cs typeface="Arial" panose="020B0604020202020204" pitchFamily="34" charset="0"/>
            </a:endParaRPr>
          </a:p>
          <a:p>
            <a:pPr lvl="0"/>
            <a:endParaRPr lang="en-GB" sz="1000" b="1" dirty="0">
              <a:solidFill>
                <a:srgbClr val="60BF5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F0F61B3A-6B52-4D76-BF85-A60B2E5FF35A}"/>
              </a:ext>
            </a:extLst>
          </p:cNvPr>
          <p:cNvSpPr/>
          <p:nvPr/>
        </p:nvSpPr>
        <p:spPr>
          <a:xfrm>
            <a:off x="6948264" y="188640"/>
            <a:ext cx="2088232" cy="1130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
            <a:extLst>
              <a:ext uri="{FF2B5EF4-FFF2-40B4-BE49-F238E27FC236}">
                <a16:creationId xmlns:a16="http://schemas.microsoft.com/office/drawing/2014/main" id="{F6DFC340-E86C-4EC3-BE98-26137EF5758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7358" y="344649"/>
            <a:ext cx="1690044" cy="818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696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9B06234-91F2-4FE4-A333-B9A1F019335F}"/>
              </a:ext>
            </a:extLst>
          </p:cNvPr>
          <p:cNvSpPr/>
          <p:nvPr/>
        </p:nvSpPr>
        <p:spPr>
          <a:xfrm>
            <a:off x="3707904" y="3097991"/>
            <a:ext cx="4716016" cy="923330"/>
          </a:xfrm>
          <a:prstGeom prst="rect">
            <a:avLst/>
          </a:prstGeom>
        </p:spPr>
        <p:txBody>
          <a:bodyPr wrap="square">
            <a:spAutoFit/>
          </a:bodyPr>
          <a:lstStyle/>
          <a:p>
            <a:endParaRPr lang="en-GB" dirty="0">
              <a:solidFill>
                <a:schemeClr val="bg2"/>
              </a:solidFill>
              <a:latin typeface="Arial" panose="020B0604020202020204" pitchFamily="34" charset="0"/>
              <a:cs typeface="Arial" panose="020B0604020202020204" pitchFamily="34" charset="0"/>
            </a:endParaRPr>
          </a:p>
          <a:p>
            <a:endParaRPr lang="en-GB" dirty="0">
              <a:solidFill>
                <a:schemeClr val="bg2"/>
              </a:solidFill>
              <a:latin typeface="Arial" panose="020B0604020202020204" pitchFamily="34" charset="0"/>
              <a:cs typeface="Arial" panose="020B0604020202020204" pitchFamily="34" charset="0"/>
            </a:endParaRPr>
          </a:p>
          <a:p>
            <a:r>
              <a:rPr lang="en-GB" b="1" dirty="0">
                <a:solidFill>
                  <a:schemeClr val="bg2"/>
                </a:solidFill>
                <a:latin typeface="Arial" panose="020B0604020202020204" pitchFamily="34" charset="0"/>
                <a:cs typeface="Arial" panose="020B0604020202020204" pitchFamily="34" charset="0"/>
              </a:rPr>
              <a:t>.</a:t>
            </a:r>
          </a:p>
        </p:txBody>
      </p:sp>
      <p:sp>
        <p:nvSpPr>
          <p:cNvPr id="6" name="TextBox 5">
            <a:extLst>
              <a:ext uri="{FF2B5EF4-FFF2-40B4-BE49-F238E27FC236}">
                <a16:creationId xmlns:a16="http://schemas.microsoft.com/office/drawing/2014/main" id="{F4E819E9-6B1C-44F6-B038-1D77A7E6035D}"/>
              </a:ext>
            </a:extLst>
          </p:cNvPr>
          <p:cNvSpPr txBox="1"/>
          <p:nvPr/>
        </p:nvSpPr>
        <p:spPr>
          <a:xfrm>
            <a:off x="611560" y="1043582"/>
            <a:ext cx="7740860" cy="4470455"/>
          </a:xfrm>
          <a:prstGeom prst="rect">
            <a:avLst/>
          </a:prstGeom>
          <a:noFill/>
        </p:spPr>
        <p:txBody>
          <a:bodyPr wrap="square">
            <a:spAutoFit/>
          </a:bodyPr>
          <a:lstStyle/>
          <a:p>
            <a:endParaRPr lang="en-GB" sz="1600" b="1" dirty="0">
              <a:solidFill>
                <a:srgbClr val="00B050"/>
              </a:solidFill>
              <a:latin typeface="Arial" panose="020B0604020202020204" pitchFamily="34" charset="0"/>
              <a:ea typeface="Times New Roman" panose="02020603050405020304" pitchFamily="18" charset="0"/>
            </a:endParaRPr>
          </a:p>
          <a:p>
            <a:endParaRPr lang="en-GB" sz="1400" b="1" dirty="0">
              <a:solidFill>
                <a:srgbClr val="00B050"/>
              </a:solidFill>
              <a:latin typeface="Arial" panose="020B0604020202020204" pitchFamily="34" charset="0"/>
              <a:ea typeface="Times New Roman" panose="02020603050405020304" pitchFamily="18" charset="0"/>
            </a:endParaRPr>
          </a:p>
          <a:p>
            <a:r>
              <a:rPr lang="en-GB" sz="1400" b="1" dirty="0">
                <a:solidFill>
                  <a:srgbClr val="00B050"/>
                </a:solidFill>
                <a:effectLst/>
                <a:latin typeface="Arial" panose="020B0604020202020204" pitchFamily="34" charset="0"/>
                <a:ea typeface="Times New Roman" panose="02020603050405020304" pitchFamily="18" charset="0"/>
              </a:rPr>
              <a:t>During these difficult times, it has never been more important to us to continue </a:t>
            </a:r>
            <a:r>
              <a:rPr lang="en-GB" sz="1400" b="1" dirty="0">
                <a:solidFill>
                  <a:srgbClr val="00B050"/>
                </a:solidFill>
                <a:latin typeface="Arial" panose="020B0604020202020204" pitchFamily="34" charset="0"/>
                <a:ea typeface="Times New Roman" panose="02020603050405020304" pitchFamily="18" charset="0"/>
              </a:rPr>
              <a:t>with our mission of maintaining high- quality living environments for our residents, and creating a safe and supportive working environment for our colleagues. </a:t>
            </a:r>
            <a:endParaRPr lang="en-GB" sz="1400" b="1" dirty="0">
              <a:solidFill>
                <a:srgbClr val="00B050"/>
              </a:solidFill>
              <a:effectLst/>
              <a:latin typeface="Arial" panose="020B0604020202020204" pitchFamily="34" charset="0"/>
              <a:ea typeface="Times New Roman" panose="02020603050405020304" pitchFamily="18" charset="0"/>
            </a:endParaRPr>
          </a:p>
          <a:p>
            <a:endParaRPr lang="en-GB" sz="1400" b="1" dirty="0">
              <a:solidFill>
                <a:srgbClr val="00B050"/>
              </a:solidFill>
              <a:effectLst/>
              <a:latin typeface="Arial" panose="020B0604020202020204" pitchFamily="34" charset="0"/>
              <a:ea typeface="Times New Roman" panose="02020603050405020304" pitchFamily="18" charset="0"/>
            </a:endParaRPr>
          </a:p>
          <a:p>
            <a:r>
              <a:rPr lang="en-GB" sz="1400" b="1" dirty="0">
                <a:solidFill>
                  <a:srgbClr val="00B050"/>
                </a:solidFill>
                <a:latin typeface="Arial" panose="020B0604020202020204" pitchFamily="34" charset="0"/>
                <a:ea typeface="Times New Roman" panose="02020603050405020304" pitchFamily="18" charset="0"/>
              </a:rPr>
              <a:t>To maintain this high-quality service in these unprecedented times, we have been proactively anticipating and adhering to government guidelines to guarantee the optimum safety of both our colleagues and residents. We have achieved sustainable working methods in our teams to create happy and healthy places for our residents and have continued to contribute to the communities we work with by employing local people. </a:t>
            </a:r>
          </a:p>
          <a:p>
            <a:endParaRPr lang="en-GB" sz="1400" b="1" dirty="0">
              <a:solidFill>
                <a:srgbClr val="00B050"/>
              </a:solidFill>
              <a:latin typeface="Arial" panose="020B0604020202020204" pitchFamily="34" charset="0"/>
              <a:ea typeface="Times New Roman" panose="02020603050405020304" pitchFamily="18" charset="0"/>
            </a:endParaRPr>
          </a:p>
          <a:p>
            <a:r>
              <a:rPr lang="en-GB" sz="1400" b="1" dirty="0">
                <a:solidFill>
                  <a:srgbClr val="00B050"/>
                </a:solidFill>
                <a:latin typeface="Arial" panose="020B0604020202020204" pitchFamily="34" charset="0"/>
                <a:ea typeface="Times New Roman" panose="02020603050405020304" pitchFamily="18" charset="0"/>
              </a:rPr>
              <a:t>Our social impact work has never been so important, we have continued to deliver voluntary work in our communities throughout the pandemic to support our residents. </a:t>
            </a:r>
          </a:p>
          <a:p>
            <a:r>
              <a:rPr lang="en-GB" sz="1400" b="1" dirty="0">
                <a:solidFill>
                  <a:srgbClr val="00B050"/>
                </a:solidFill>
                <a:latin typeface="Arial" panose="020B0604020202020204" pitchFamily="34" charset="0"/>
                <a:ea typeface="Times New Roman" panose="02020603050405020304" pitchFamily="18" charset="0"/>
              </a:rPr>
              <a:t>                                                  </a:t>
            </a:r>
          </a:p>
          <a:p>
            <a:endParaRPr lang="en-GB" sz="1400" b="1" dirty="0">
              <a:solidFill>
                <a:srgbClr val="00B050"/>
              </a:solidFill>
              <a:latin typeface="Arial" panose="020B0604020202020204" pitchFamily="34" charset="0"/>
              <a:ea typeface="Times New Roman" panose="02020603050405020304" pitchFamily="18" charset="0"/>
            </a:endParaRPr>
          </a:p>
          <a:p>
            <a:r>
              <a:rPr lang="en-GB" sz="1400" b="1" dirty="0">
                <a:solidFill>
                  <a:srgbClr val="00B050"/>
                </a:solidFill>
                <a:latin typeface="Arial" panose="020B0604020202020204" pitchFamily="34" charset="0"/>
                <a:ea typeface="Times New Roman" panose="02020603050405020304" pitchFamily="18" charset="0"/>
              </a:rPr>
              <a:t>                                                    </a:t>
            </a:r>
            <a:r>
              <a:rPr lang="en-GB" sz="1400" b="1" dirty="0">
                <a:solidFill>
                  <a:srgbClr val="7030A0"/>
                </a:solidFill>
                <a:latin typeface="Arial" panose="020B0604020202020204" pitchFamily="34" charset="0"/>
                <a:ea typeface="Times New Roman" panose="02020603050405020304" pitchFamily="18" charset="0"/>
              </a:rPr>
              <a:t>Better places, </a:t>
            </a:r>
            <a:r>
              <a:rPr lang="en-GB" sz="1400" b="1" dirty="0">
                <a:solidFill>
                  <a:srgbClr val="00B050"/>
                </a:solidFill>
                <a:latin typeface="Arial" panose="020B0604020202020204" pitchFamily="34" charset="0"/>
                <a:ea typeface="Times New Roman" panose="02020603050405020304" pitchFamily="18" charset="0"/>
              </a:rPr>
              <a:t>Better lives </a:t>
            </a:r>
            <a:endParaRPr lang="en-GB" sz="1400" dirty="0">
              <a:latin typeface="Times New Roman" panose="02020603050405020304" pitchFamily="18" charset="0"/>
              <a:ea typeface="Times New Roman" panose="02020603050405020304" pitchFamily="18" charset="0"/>
            </a:endParaRPr>
          </a:p>
          <a:p>
            <a:pPr>
              <a:spcAft>
                <a:spcPts val="300"/>
              </a:spcAft>
            </a:pPr>
            <a:r>
              <a:rPr lang="en-GB" sz="1400" b="1" dirty="0">
                <a:solidFill>
                  <a:srgbClr val="202124"/>
                </a:solidFill>
                <a:effectLst/>
                <a:latin typeface="Arial" panose="020B0604020202020204" pitchFamily="34" charset="0"/>
                <a:ea typeface="Times New Roman" panose="02020603050405020304" pitchFamily="18" charset="0"/>
              </a:rPr>
              <a:t>     </a:t>
            </a:r>
          </a:p>
          <a:p>
            <a:pPr marL="180340">
              <a:spcAft>
                <a:spcPts val="300"/>
              </a:spcAft>
            </a:pPr>
            <a:r>
              <a:rPr lang="en-GB" sz="1400" dirty="0">
                <a:solidFill>
                  <a:srgbClr val="202124"/>
                </a:solidFill>
                <a:effectLst/>
                <a:latin typeface="Arial" panose="020B0604020202020204" pitchFamily="34"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452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80F8D6-16BB-406D-A9AB-F143FDA7C71F}"/>
              </a:ext>
            </a:extLst>
          </p:cNvPr>
          <p:cNvSpPr>
            <a:spLocks noGrp="1"/>
          </p:cNvSpPr>
          <p:nvPr>
            <p:ph type="sldNum" sz="quarter" idx="12"/>
          </p:nvPr>
        </p:nvSpPr>
        <p:spPr/>
        <p:txBody>
          <a:bodyPr/>
          <a:lstStyle/>
          <a:p>
            <a:fld id="{DC727B60-983F-7541-8B20-EF914D9D2D66}" type="slidenum">
              <a:rPr lang="en-US" smtClean="0"/>
              <a:pPr/>
              <a:t>3</a:t>
            </a:fld>
            <a:endParaRPr lang="en-US" dirty="0"/>
          </a:p>
        </p:txBody>
      </p:sp>
      <p:sp>
        <p:nvSpPr>
          <p:cNvPr id="3" name="Title 1">
            <a:extLst>
              <a:ext uri="{FF2B5EF4-FFF2-40B4-BE49-F238E27FC236}">
                <a16:creationId xmlns:a16="http://schemas.microsoft.com/office/drawing/2014/main" id="{DFFAACD4-9CA0-4282-A891-4F99B2439B56}"/>
              </a:ext>
            </a:extLst>
          </p:cNvPr>
          <p:cNvSpPr txBox="1">
            <a:spLocks/>
          </p:cNvSpPr>
          <p:nvPr/>
        </p:nvSpPr>
        <p:spPr>
          <a:xfrm>
            <a:off x="457200" y="274638"/>
            <a:ext cx="8229600" cy="778098"/>
          </a:xfrm>
          <a:prstGeom prst="rect">
            <a:avLst/>
          </a:prstGeom>
        </p:spPr>
        <p:txBody>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GB" sz="2800" dirty="0">
                <a:latin typeface="Arial" panose="020B0604020202020204" pitchFamily="34" charset="0"/>
                <a:cs typeface="Arial" panose="020B0604020202020204" pitchFamily="34" charset="0"/>
              </a:rPr>
              <a:t>Social value pillars</a:t>
            </a:r>
          </a:p>
        </p:txBody>
      </p:sp>
      <p:sp>
        <p:nvSpPr>
          <p:cNvPr id="5" name="Rectangle 4">
            <a:extLst>
              <a:ext uri="{FF2B5EF4-FFF2-40B4-BE49-F238E27FC236}">
                <a16:creationId xmlns:a16="http://schemas.microsoft.com/office/drawing/2014/main" id="{B6036650-6A24-46BF-880E-DE9619E32D8C}"/>
              </a:ext>
            </a:extLst>
          </p:cNvPr>
          <p:cNvSpPr/>
          <p:nvPr/>
        </p:nvSpPr>
        <p:spPr>
          <a:xfrm>
            <a:off x="467544" y="1308835"/>
            <a:ext cx="4741664" cy="4678204"/>
          </a:xfrm>
          <a:prstGeom prst="rect">
            <a:avLst/>
          </a:prstGeom>
        </p:spPr>
        <p:txBody>
          <a:bodyPr wrap="square">
            <a:spAutoFit/>
          </a:bodyPr>
          <a:lstStyle/>
          <a:p>
            <a:r>
              <a:rPr lang="en-GB" sz="1600" dirty="0">
                <a:solidFill>
                  <a:srgbClr val="7030A0"/>
                </a:solidFill>
                <a:latin typeface="Arial" panose="020B0604020202020204" pitchFamily="34" charset="0"/>
                <a:cs typeface="Arial" panose="020B0604020202020204" pitchFamily="34" charset="0"/>
              </a:rPr>
              <a:t>. </a:t>
            </a:r>
          </a:p>
          <a:p>
            <a:r>
              <a:rPr lang="en-GB" sz="1400" kern="1200" dirty="0">
                <a:solidFill>
                  <a:srgbClr val="7030A0"/>
                </a:solidFill>
                <a:effectLst/>
                <a:latin typeface="Arial" panose="020B0604020202020204" pitchFamily="34" charset="0"/>
                <a:ea typeface="Times New Roman" panose="02020603050405020304" pitchFamily="18" charset="0"/>
              </a:rPr>
              <a:t>The greatest strength of our company is our people and our social impact work. Our diverse and inclusive workforce drives innovation and connects communities to open life opportunities. </a:t>
            </a:r>
            <a:endParaRPr lang="en-GB" sz="1400" dirty="0">
              <a:solidFill>
                <a:srgbClr val="7030A0"/>
              </a:solidFill>
              <a:effectLst/>
              <a:latin typeface="Times New Roman" panose="02020603050405020304" pitchFamily="18" charset="0"/>
              <a:ea typeface="Times New Roman" panose="02020603050405020304" pitchFamily="18" charset="0"/>
            </a:endParaRPr>
          </a:p>
          <a:p>
            <a:r>
              <a:rPr lang="en-GB" sz="1400" kern="1200" dirty="0">
                <a:solidFill>
                  <a:srgbClr val="7030A0"/>
                </a:solidFill>
                <a:effectLst/>
                <a:latin typeface="Arial" panose="020B0604020202020204" pitchFamily="34" charset="0"/>
                <a:ea typeface="Times New Roman" panose="02020603050405020304" pitchFamily="18" charset="0"/>
              </a:rPr>
              <a:t>We have continued throughout this pandemic to work closely and collaborate with our communities to enhance the services we offer; we have focused on engaging and supporting our staff through very challenging times and we continue </a:t>
            </a:r>
            <a:r>
              <a:rPr lang="en-GB" sz="1400" dirty="0">
                <a:solidFill>
                  <a:srgbClr val="7030A0"/>
                </a:solidFill>
                <a:latin typeface="Arial" panose="020B0604020202020204" pitchFamily="34" charset="0"/>
                <a:ea typeface="Times New Roman" panose="02020603050405020304" pitchFamily="18" charset="0"/>
              </a:rPr>
              <a:t>our</a:t>
            </a:r>
            <a:r>
              <a:rPr lang="en-GB" sz="1400" kern="1200" dirty="0">
                <a:solidFill>
                  <a:srgbClr val="7030A0"/>
                </a:solidFill>
                <a:effectLst/>
                <a:latin typeface="Arial" panose="020B0604020202020204" pitchFamily="34" charset="0"/>
                <a:ea typeface="Times New Roman" panose="02020603050405020304" pitchFamily="18" charset="0"/>
              </a:rPr>
              <a:t> aim to reduce the environmental footprint of our business.</a:t>
            </a:r>
          </a:p>
          <a:p>
            <a:r>
              <a:rPr lang="en-GB" sz="1400" dirty="0">
                <a:solidFill>
                  <a:srgbClr val="7030A0"/>
                </a:solidFill>
                <a:latin typeface="Arial" panose="020B0604020202020204" pitchFamily="34" charset="0"/>
                <a:ea typeface="Times New Roman" panose="02020603050405020304" pitchFamily="18" charset="0"/>
              </a:rPr>
              <a:t>In 2020, we have continued to optimise positive impact under very difficult circumstances. We have continued to offer social value throughout the covid pandemic reducing the negative impacts on our main stakeholders.</a:t>
            </a:r>
            <a:endParaRPr lang="en-GB" sz="1400" dirty="0">
              <a:solidFill>
                <a:srgbClr val="7030A0"/>
              </a:solidFill>
              <a:latin typeface="Times New Roman" panose="02020603050405020304" pitchFamily="18" charset="0"/>
              <a:ea typeface="Times New Roman" panose="02020603050405020304" pitchFamily="18" charset="0"/>
            </a:endParaRPr>
          </a:p>
          <a:p>
            <a:r>
              <a:rPr lang="en-GB" sz="1400" dirty="0">
                <a:solidFill>
                  <a:srgbClr val="7030A0"/>
                </a:solidFill>
                <a:latin typeface="Arial" panose="020B0604020202020204" pitchFamily="34" charset="0"/>
                <a:ea typeface="Times New Roman" panose="02020603050405020304" pitchFamily="18" charset="0"/>
              </a:rPr>
              <a:t>In the following pages, we have outlined the results of the actions we have taken to look after our communities and reduce our impact on the Planet.</a:t>
            </a:r>
            <a:endParaRPr lang="en-GB" sz="1400" dirty="0">
              <a:solidFill>
                <a:srgbClr val="7030A0"/>
              </a:solidFill>
              <a:latin typeface="Times New Roman" panose="02020603050405020304" pitchFamily="18" charset="0"/>
              <a:ea typeface="Times New Roman" panose="02020603050405020304" pitchFamily="18" charset="0"/>
            </a:endParaRPr>
          </a:p>
          <a:p>
            <a:endParaRPr lang="en-GB" sz="1400" dirty="0">
              <a:solidFill>
                <a:srgbClr val="7030A0"/>
              </a:solidFill>
              <a:effectLst/>
              <a:latin typeface="Times New Roman" panose="02020603050405020304" pitchFamily="18" charset="0"/>
              <a:ea typeface="Times New Roman" panose="02020603050405020304" pitchFamily="18" charset="0"/>
            </a:endParaRPr>
          </a:p>
          <a:p>
            <a:r>
              <a:rPr lang="en-GB" sz="1400" dirty="0">
                <a:effectLst/>
                <a:latin typeface="Times New Roman" panose="02020603050405020304" pitchFamily="18" charset="0"/>
                <a:ea typeface="Times New Roman" panose="02020603050405020304" pitchFamily="18" charset="0"/>
              </a:rPr>
              <a:t> </a:t>
            </a:r>
          </a:p>
          <a:p>
            <a:endParaRPr lang="en-GB" sz="1600" dirty="0">
              <a:solidFill>
                <a:schemeClr val="accent2"/>
              </a:solidFill>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4544C424-913F-4B8D-AE4B-C50AB778ACB1}"/>
              </a:ext>
            </a:extLst>
          </p:cNvPr>
          <p:cNvGrpSpPr/>
          <p:nvPr/>
        </p:nvGrpSpPr>
        <p:grpSpPr>
          <a:xfrm>
            <a:off x="5438970" y="1076849"/>
            <a:ext cx="2738244" cy="4988287"/>
            <a:chOff x="5438970" y="1076849"/>
            <a:chExt cx="2738244" cy="4988287"/>
          </a:xfrm>
        </p:grpSpPr>
        <p:grpSp>
          <p:nvGrpSpPr>
            <p:cNvPr id="18" name="Group 17">
              <a:extLst>
                <a:ext uri="{FF2B5EF4-FFF2-40B4-BE49-F238E27FC236}">
                  <a16:creationId xmlns:a16="http://schemas.microsoft.com/office/drawing/2014/main" id="{6047A85E-3E0C-4897-A028-F49DD5A84741}"/>
                </a:ext>
              </a:extLst>
            </p:cNvPr>
            <p:cNvGrpSpPr/>
            <p:nvPr/>
          </p:nvGrpSpPr>
          <p:grpSpPr>
            <a:xfrm>
              <a:off x="5541551" y="1076849"/>
              <a:ext cx="2533083" cy="1051960"/>
              <a:chOff x="5569249" y="1023402"/>
              <a:chExt cx="2533083" cy="1051960"/>
            </a:xfrm>
          </p:grpSpPr>
          <p:sp>
            <p:nvSpPr>
              <p:cNvPr id="6" name="TextBox 5">
                <a:extLst>
                  <a:ext uri="{FF2B5EF4-FFF2-40B4-BE49-F238E27FC236}">
                    <a16:creationId xmlns:a16="http://schemas.microsoft.com/office/drawing/2014/main" id="{2EE1D3F4-1A57-447D-B765-55C53BEEBDEA}"/>
                  </a:ext>
                </a:extLst>
              </p:cNvPr>
              <p:cNvSpPr txBox="1"/>
              <p:nvPr/>
            </p:nvSpPr>
            <p:spPr>
              <a:xfrm>
                <a:off x="5569249" y="1457970"/>
                <a:ext cx="2520000" cy="584775"/>
              </a:xfrm>
              <a:prstGeom prst="rect">
                <a:avLst/>
              </a:prstGeom>
              <a:noFill/>
            </p:spPr>
            <p:txBody>
              <a:bodyPr wrap="square" rtlCol="0" anchor="ctr">
                <a:spAutoFit/>
              </a:bodyPr>
              <a:lstStyle/>
              <a:p>
                <a:pPr algn="ctr"/>
                <a:r>
                  <a:rPr lang="en-US" sz="1600" dirty="0">
                    <a:solidFill>
                      <a:schemeClr val="tx2"/>
                    </a:solidFill>
                    <a:latin typeface="Arial" panose="020B0604020202020204" pitchFamily="34" charset="0"/>
                    <a:cs typeface="Arial" panose="020B0604020202020204" pitchFamily="34" charset="0"/>
                  </a:rPr>
                  <a:t>Solid and committed social impact policy</a:t>
                </a:r>
              </a:p>
            </p:txBody>
          </p:sp>
          <p:cxnSp>
            <p:nvCxnSpPr>
              <p:cNvPr id="10" name="Straight Connector 9">
                <a:extLst>
                  <a:ext uri="{FF2B5EF4-FFF2-40B4-BE49-F238E27FC236}">
                    <a16:creationId xmlns:a16="http://schemas.microsoft.com/office/drawing/2014/main" id="{F01EEBD8-DE32-44A2-B817-0DA9E3790869}"/>
                  </a:ext>
                </a:extLst>
              </p:cNvPr>
              <p:cNvCxnSpPr/>
              <p:nvPr/>
            </p:nvCxnSpPr>
            <p:spPr>
              <a:xfrm>
                <a:off x="5582332" y="1425352"/>
                <a:ext cx="2520000" cy="0"/>
              </a:xfrm>
              <a:prstGeom prst="line">
                <a:avLst/>
              </a:prstGeom>
              <a:ln w="19050">
                <a:solidFill>
                  <a:schemeClr val="tx2"/>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47B1707-5058-4C79-8DF7-E326BF4E5C1B}"/>
                  </a:ext>
                </a:extLst>
              </p:cNvPr>
              <p:cNvCxnSpPr/>
              <p:nvPr/>
            </p:nvCxnSpPr>
            <p:spPr>
              <a:xfrm>
                <a:off x="5569249" y="2075362"/>
                <a:ext cx="2520000" cy="0"/>
              </a:xfrm>
              <a:prstGeom prst="line">
                <a:avLst/>
              </a:prstGeom>
              <a:ln w="19050">
                <a:solidFill>
                  <a:schemeClr val="tx2"/>
                </a:solidFill>
              </a:ln>
            </p:spPr>
            <p:style>
              <a:lnRef idx="1">
                <a:schemeClr val="dk1"/>
              </a:lnRef>
              <a:fillRef idx="0">
                <a:schemeClr val="dk1"/>
              </a:fillRef>
              <a:effectRef idx="0">
                <a:schemeClr val="dk1"/>
              </a:effectRef>
              <a:fontRef idx="minor">
                <a:schemeClr val="tx1"/>
              </a:fontRef>
            </p:style>
          </p:cxnSp>
          <p:sp>
            <p:nvSpPr>
              <p:cNvPr id="20" name="TextBox 19">
                <a:extLst>
                  <a:ext uri="{FF2B5EF4-FFF2-40B4-BE49-F238E27FC236}">
                    <a16:creationId xmlns:a16="http://schemas.microsoft.com/office/drawing/2014/main" id="{1965098B-73C3-4434-8571-4B3039399CD6}"/>
                  </a:ext>
                </a:extLst>
              </p:cNvPr>
              <p:cNvSpPr txBox="1"/>
              <p:nvPr/>
            </p:nvSpPr>
            <p:spPr>
              <a:xfrm>
                <a:off x="5603349" y="1023402"/>
                <a:ext cx="2477967" cy="369332"/>
              </a:xfrm>
              <a:prstGeom prst="rect">
                <a:avLst/>
              </a:prstGeom>
              <a:noFill/>
            </p:spPr>
            <p:txBody>
              <a:bodyPr wrap="square" rtlCol="0">
                <a:spAutoFit/>
              </a:bodyPr>
              <a:lstStyle/>
              <a:p>
                <a:pPr algn="ctr"/>
                <a:r>
                  <a:rPr lang="en-GB" dirty="0">
                    <a:solidFill>
                      <a:schemeClr val="tx2"/>
                    </a:solidFill>
                    <a:latin typeface="Arial" panose="020B0604020202020204" pitchFamily="34" charset="0"/>
                    <a:cs typeface="Arial" panose="020B0604020202020204" pitchFamily="34" charset="0"/>
                  </a:rPr>
                  <a:t>RESPONSIBILITIES</a:t>
                </a:r>
              </a:p>
            </p:txBody>
          </p:sp>
        </p:grpSp>
        <p:grpSp>
          <p:nvGrpSpPr>
            <p:cNvPr id="4" name="Group 3">
              <a:extLst>
                <a:ext uri="{FF2B5EF4-FFF2-40B4-BE49-F238E27FC236}">
                  <a16:creationId xmlns:a16="http://schemas.microsoft.com/office/drawing/2014/main" id="{2B1281F9-C306-44B6-B2EF-59FBF79B7CE3}"/>
                </a:ext>
              </a:extLst>
            </p:cNvPr>
            <p:cNvGrpSpPr/>
            <p:nvPr/>
          </p:nvGrpSpPr>
          <p:grpSpPr>
            <a:xfrm>
              <a:off x="5438970" y="2388958"/>
              <a:ext cx="2738244" cy="1051960"/>
              <a:chOff x="5370629" y="2286236"/>
              <a:chExt cx="2738244" cy="1051960"/>
            </a:xfrm>
          </p:grpSpPr>
          <p:sp>
            <p:nvSpPr>
              <p:cNvPr id="24" name="TextBox 23">
                <a:extLst>
                  <a:ext uri="{FF2B5EF4-FFF2-40B4-BE49-F238E27FC236}">
                    <a16:creationId xmlns:a16="http://schemas.microsoft.com/office/drawing/2014/main" id="{CD9BA6B6-65C5-4097-81E7-CD7705DDB885}"/>
                  </a:ext>
                </a:extLst>
              </p:cNvPr>
              <p:cNvSpPr txBox="1"/>
              <p:nvPr/>
            </p:nvSpPr>
            <p:spPr>
              <a:xfrm>
                <a:off x="5370629" y="2720804"/>
                <a:ext cx="2738244" cy="584775"/>
              </a:xfrm>
              <a:prstGeom prst="rect">
                <a:avLst/>
              </a:prstGeom>
              <a:noFill/>
            </p:spPr>
            <p:txBody>
              <a:bodyPr wrap="square" rtlCol="0" anchor="ctr">
                <a:spAutoFit/>
              </a:bodyPr>
              <a:lstStyle/>
              <a:p>
                <a:pPr algn="ctr"/>
                <a:r>
                  <a:rPr lang="en-GB" sz="1600" dirty="0">
                    <a:solidFill>
                      <a:schemeClr val="accent2"/>
                    </a:solidFill>
                    <a:latin typeface="Arial" panose="020B0604020202020204" pitchFamily="34" charset="0"/>
                    <a:cs typeface="Arial" panose="020B0604020202020204" pitchFamily="34" charset="0"/>
                  </a:rPr>
                  <a:t>Expertly trained, motivated and supported employees</a:t>
                </a:r>
              </a:p>
            </p:txBody>
          </p:sp>
          <p:cxnSp>
            <p:nvCxnSpPr>
              <p:cNvPr id="25" name="Straight Connector 24">
                <a:extLst>
                  <a:ext uri="{FF2B5EF4-FFF2-40B4-BE49-F238E27FC236}">
                    <a16:creationId xmlns:a16="http://schemas.microsoft.com/office/drawing/2014/main" id="{42CA71CF-F4A7-4367-A8A5-2CF9D78DEACD}"/>
                  </a:ext>
                </a:extLst>
              </p:cNvPr>
              <p:cNvCxnSpPr/>
              <p:nvPr/>
            </p:nvCxnSpPr>
            <p:spPr>
              <a:xfrm>
                <a:off x="5479751" y="2688186"/>
                <a:ext cx="2520000" cy="0"/>
              </a:xfrm>
              <a:prstGeom prst="line">
                <a:avLst/>
              </a:prstGeom>
              <a:ln w="19050">
                <a:solidFill>
                  <a:schemeClr val="accent2"/>
                </a:solidFill>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E6DABC8B-248E-4F79-A648-FACA370C3501}"/>
                  </a:ext>
                </a:extLst>
              </p:cNvPr>
              <p:cNvCxnSpPr/>
              <p:nvPr/>
            </p:nvCxnSpPr>
            <p:spPr>
              <a:xfrm>
                <a:off x="5479751" y="3338196"/>
                <a:ext cx="2520000" cy="0"/>
              </a:xfrm>
              <a:prstGeom prst="line">
                <a:avLst/>
              </a:prstGeom>
              <a:ln w="19050">
                <a:solidFill>
                  <a:schemeClr val="accent2"/>
                </a:solidFill>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3374A4B4-F7F5-4BE5-8B5E-CBB3D2B4019B}"/>
                  </a:ext>
                </a:extLst>
              </p:cNvPr>
              <p:cNvSpPr txBox="1"/>
              <p:nvPr/>
            </p:nvSpPr>
            <p:spPr>
              <a:xfrm>
                <a:off x="5500768" y="2286236"/>
                <a:ext cx="2477967" cy="369332"/>
              </a:xfrm>
              <a:prstGeom prst="rect">
                <a:avLst/>
              </a:prstGeom>
              <a:noFill/>
            </p:spPr>
            <p:txBody>
              <a:bodyPr wrap="square" rtlCol="0">
                <a:spAutoFit/>
              </a:bodyPr>
              <a:lstStyle/>
              <a:p>
                <a:pPr algn="ctr"/>
                <a:r>
                  <a:rPr lang="en-GB" dirty="0">
                    <a:solidFill>
                      <a:schemeClr val="accent2"/>
                    </a:solidFill>
                    <a:latin typeface="Arial" panose="020B0604020202020204" pitchFamily="34" charset="0"/>
                    <a:cs typeface="Arial" panose="020B0604020202020204" pitchFamily="34" charset="0"/>
                  </a:rPr>
                  <a:t>EMPLOYEES</a:t>
                </a:r>
              </a:p>
            </p:txBody>
          </p:sp>
        </p:grpSp>
        <p:grpSp>
          <p:nvGrpSpPr>
            <p:cNvPr id="38" name="Group 37">
              <a:extLst>
                <a:ext uri="{FF2B5EF4-FFF2-40B4-BE49-F238E27FC236}">
                  <a16:creationId xmlns:a16="http://schemas.microsoft.com/office/drawing/2014/main" id="{6AFA133D-5A4B-4F78-9364-894652D83191}"/>
                </a:ext>
              </a:extLst>
            </p:cNvPr>
            <p:cNvGrpSpPr/>
            <p:nvPr/>
          </p:nvGrpSpPr>
          <p:grpSpPr>
            <a:xfrm>
              <a:off x="5444109" y="3701067"/>
              <a:ext cx="2727967" cy="1051960"/>
              <a:chOff x="5468071" y="3552422"/>
              <a:chExt cx="2727967" cy="1051960"/>
            </a:xfrm>
          </p:grpSpPr>
          <p:sp>
            <p:nvSpPr>
              <p:cNvPr id="29" name="TextBox 28">
                <a:extLst>
                  <a:ext uri="{FF2B5EF4-FFF2-40B4-BE49-F238E27FC236}">
                    <a16:creationId xmlns:a16="http://schemas.microsoft.com/office/drawing/2014/main" id="{01598D82-5606-449A-9D7D-9E115B700B03}"/>
                  </a:ext>
                </a:extLst>
              </p:cNvPr>
              <p:cNvSpPr txBox="1"/>
              <p:nvPr/>
            </p:nvSpPr>
            <p:spPr>
              <a:xfrm>
                <a:off x="5468071" y="3986990"/>
                <a:ext cx="2727967" cy="584775"/>
              </a:xfrm>
              <a:prstGeom prst="rect">
                <a:avLst/>
              </a:prstGeom>
              <a:noFill/>
            </p:spPr>
            <p:txBody>
              <a:bodyPr wrap="square" rtlCol="0" anchor="ctr">
                <a:spAutoFit/>
              </a:bodyPr>
              <a:lstStyle/>
              <a:p>
                <a:pPr algn="ctr"/>
                <a:r>
                  <a:rPr lang="en-US" sz="1600" dirty="0">
                    <a:solidFill>
                      <a:schemeClr val="accent1"/>
                    </a:solidFill>
                    <a:latin typeface="Arial" panose="020B0604020202020204" pitchFamily="34" charset="0"/>
                    <a:cs typeface="Arial" panose="020B0604020202020204" pitchFamily="34" charset="0"/>
                  </a:rPr>
                  <a:t>To work in harmony with our partners</a:t>
                </a:r>
              </a:p>
            </p:txBody>
          </p:sp>
          <p:cxnSp>
            <p:nvCxnSpPr>
              <p:cNvPr id="30" name="Straight Connector 29">
                <a:extLst>
                  <a:ext uri="{FF2B5EF4-FFF2-40B4-BE49-F238E27FC236}">
                    <a16:creationId xmlns:a16="http://schemas.microsoft.com/office/drawing/2014/main" id="{7867516A-F963-40D9-87E8-D4821FAAB246}"/>
                  </a:ext>
                </a:extLst>
              </p:cNvPr>
              <p:cNvCxnSpPr/>
              <p:nvPr/>
            </p:nvCxnSpPr>
            <p:spPr>
              <a:xfrm>
                <a:off x="5572054" y="3954372"/>
                <a:ext cx="2520000" cy="0"/>
              </a:xfrm>
              <a:prstGeom prst="line">
                <a:avLst/>
              </a:prstGeom>
              <a:ln w="19050">
                <a:solidFill>
                  <a:schemeClr val="accent1"/>
                </a:solidFill>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28947C7E-2EAD-4168-9387-F097A23E6BC8}"/>
                  </a:ext>
                </a:extLst>
              </p:cNvPr>
              <p:cNvCxnSpPr/>
              <p:nvPr/>
            </p:nvCxnSpPr>
            <p:spPr>
              <a:xfrm>
                <a:off x="5572054" y="4604382"/>
                <a:ext cx="2520000" cy="0"/>
              </a:xfrm>
              <a:prstGeom prst="line">
                <a:avLst/>
              </a:prstGeom>
              <a:ln w="19050">
                <a:solidFill>
                  <a:schemeClr val="accent1"/>
                </a:solidFill>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5CEF9FDD-11FF-42C6-8458-094EACD25EC1}"/>
                  </a:ext>
                </a:extLst>
              </p:cNvPr>
              <p:cNvSpPr txBox="1"/>
              <p:nvPr/>
            </p:nvSpPr>
            <p:spPr>
              <a:xfrm>
                <a:off x="5593071" y="3552422"/>
                <a:ext cx="2477967" cy="369332"/>
              </a:xfrm>
              <a:prstGeom prst="rect">
                <a:avLst/>
              </a:prstGeom>
              <a:noFill/>
            </p:spPr>
            <p:txBody>
              <a:bodyPr wrap="square" rtlCol="0">
                <a:spAutoFit/>
              </a:bodyPr>
              <a:lstStyle/>
              <a:p>
                <a:pPr algn="ctr"/>
                <a:r>
                  <a:rPr lang="en-GB" dirty="0">
                    <a:solidFill>
                      <a:schemeClr val="accent1"/>
                    </a:solidFill>
                    <a:latin typeface="Arial" panose="020B0604020202020204" pitchFamily="34" charset="0"/>
                    <a:cs typeface="Arial" panose="020B0604020202020204" pitchFamily="34" charset="0"/>
                  </a:rPr>
                  <a:t>COMMUNITIES</a:t>
                </a:r>
              </a:p>
            </p:txBody>
          </p:sp>
        </p:grpSp>
        <p:grpSp>
          <p:nvGrpSpPr>
            <p:cNvPr id="37" name="Group 36">
              <a:extLst>
                <a:ext uri="{FF2B5EF4-FFF2-40B4-BE49-F238E27FC236}">
                  <a16:creationId xmlns:a16="http://schemas.microsoft.com/office/drawing/2014/main" id="{0C1EB752-56A4-45AD-AA41-F34ACAB12825}"/>
                </a:ext>
              </a:extLst>
            </p:cNvPr>
            <p:cNvGrpSpPr/>
            <p:nvPr/>
          </p:nvGrpSpPr>
          <p:grpSpPr>
            <a:xfrm>
              <a:off x="5444109" y="5013176"/>
              <a:ext cx="2727967" cy="1051960"/>
              <a:chOff x="5507310" y="4852348"/>
              <a:chExt cx="2727967" cy="1051960"/>
            </a:xfrm>
          </p:grpSpPr>
          <p:sp>
            <p:nvSpPr>
              <p:cNvPr id="33" name="TextBox 32">
                <a:extLst>
                  <a:ext uri="{FF2B5EF4-FFF2-40B4-BE49-F238E27FC236}">
                    <a16:creationId xmlns:a16="http://schemas.microsoft.com/office/drawing/2014/main" id="{22B544C7-5260-4A13-BFEA-7CC52320FF38}"/>
                  </a:ext>
                </a:extLst>
              </p:cNvPr>
              <p:cNvSpPr txBox="1"/>
              <p:nvPr/>
            </p:nvSpPr>
            <p:spPr>
              <a:xfrm>
                <a:off x="5507310" y="5286916"/>
                <a:ext cx="2727967" cy="584775"/>
              </a:xfrm>
              <a:prstGeom prst="rect">
                <a:avLst/>
              </a:prstGeom>
              <a:noFill/>
            </p:spPr>
            <p:txBody>
              <a:bodyPr wrap="square" rtlCol="0" anchor="ctr">
                <a:spAutoFit/>
              </a:bodyPr>
              <a:lstStyle/>
              <a:p>
                <a:pPr algn="ctr"/>
                <a:r>
                  <a:rPr lang="en-US" sz="1600" dirty="0">
                    <a:solidFill>
                      <a:schemeClr val="bg2"/>
                    </a:solidFill>
                    <a:latin typeface="Arial" panose="020B0604020202020204" pitchFamily="34" charset="0"/>
                    <a:cs typeface="Arial" panose="020B0604020202020204" pitchFamily="34" charset="0"/>
                  </a:rPr>
                  <a:t>Working together for environmental sustainability</a:t>
                </a:r>
              </a:p>
            </p:txBody>
          </p:sp>
          <p:cxnSp>
            <p:nvCxnSpPr>
              <p:cNvPr id="34" name="Straight Connector 33">
                <a:extLst>
                  <a:ext uri="{FF2B5EF4-FFF2-40B4-BE49-F238E27FC236}">
                    <a16:creationId xmlns:a16="http://schemas.microsoft.com/office/drawing/2014/main" id="{17AA9F49-CD8D-4B1E-B011-9F1F80C712ED}"/>
                  </a:ext>
                </a:extLst>
              </p:cNvPr>
              <p:cNvCxnSpPr/>
              <p:nvPr/>
            </p:nvCxnSpPr>
            <p:spPr>
              <a:xfrm>
                <a:off x="5611293" y="5254298"/>
                <a:ext cx="2520000" cy="0"/>
              </a:xfrm>
              <a:prstGeom prst="line">
                <a:avLst/>
              </a:prstGeom>
              <a:ln w="19050">
                <a:solidFill>
                  <a:schemeClr val="bg2"/>
                </a:solidFill>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B148A2EA-CF5E-491F-A303-6D6419A5AADB}"/>
                  </a:ext>
                </a:extLst>
              </p:cNvPr>
              <p:cNvCxnSpPr/>
              <p:nvPr/>
            </p:nvCxnSpPr>
            <p:spPr>
              <a:xfrm>
                <a:off x="5611293" y="5904308"/>
                <a:ext cx="2520000" cy="0"/>
              </a:xfrm>
              <a:prstGeom prst="line">
                <a:avLst/>
              </a:prstGeom>
              <a:ln w="19050">
                <a:solidFill>
                  <a:schemeClr val="bg2"/>
                </a:solidFill>
              </a:ln>
            </p:spPr>
            <p:style>
              <a:lnRef idx="1">
                <a:schemeClr val="dk1"/>
              </a:lnRef>
              <a:fillRef idx="0">
                <a:schemeClr val="dk1"/>
              </a:fillRef>
              <a:effectRef idx="0">
                <a:schemeClr val="dk1"/>
              </a:effectRef>
              <a:fontRef idx="minor">
                <a:schemeClr val="tx1"/>
              </a:fontRef>
            </p:style>
          </p:cxnSp>
          <p:sp>
            <p:nvSpPr>
              <p:cNvPr id="36" name="TextBox 35">
                <a:extLst>
                  <a:ext uri="{FF2B5EF4-FFF2-40B4-BE49-F238E27FC236}">
                    <a16:creationId xmlns:a16="http://schemas.microsoft.com/office/drawing/2014/main" id="{FAFCF6D9-1A23-44A4-867E-B58C165B290A}"/>
                  </a:ext>
                </a:extLst>
              </p:cNvPr>
              <p:cNvSpPr txBox="1"/>
              <p:nvPr/>
            </p:nvSpPr>
            <p:spPr>
              <a:xfrm>
                <a:off x="5632310" y="4852348"/>
                <a:ext cx="2477967" cy="369332"/>
              </a:xfrm>
              <a:prstGeom prst="rect">
                <a:avLst/>
              </a:prstGeom>
              <a:noFill/>
            </p:spPr>
            <p:txBody>
              <a:bodyPr wrap="square" rtlCol="0">
                <a:spAutoFit/>
              </a:bodyPr>
              <a:lstStyle/>
              <a:p>
                <a:pPr algn="ctr"/>
                <a:r>
                  <a:rPr lang="en-GB" dirty="0">
                    <a:solidFill>
                      <a:schemeClr val="bg2"/>
                    </a:solidFill>
                    <a:latin typeface="Arial" panose="020B0604020202020204" pitchFamily="34" charset="0"/>
                    <a:cs typeface="Arial" panose="020B0604020202020204" pitchFamily="34" charset="0"/>
                  </a:rPr>
                  <a:t>ENVIRONMENTAL</a:t>
                </a:r>
              </a:p>
            </p:txBody>
          </p:sp>
        </p:grpSp>
      </p:grpSp>
    </p:spTree>
    <p:extLst>
      <p:ext uri="{BB962C8B-B14F-4D97-AF65-F5344CB8AC3E}">
        <p14:creationId xmlns:p14="http://schemas.microsoft.com/office/powerpoint/2010/main" val="86995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E67BBE-E60A-4944-BD4A-32A67954F41E}"/>
              </a:ext>
            </a:extLst>
          </p:cNvPr>
          <p:cNvSpPr/>
          <p:nvPr/>
        </p:nvSpPr>
        <p:spPr>
          <a:xfrm>
            <a:off x="3997251" y="1159588"/>
            <a:ext cx="4752526" cy="5324535"/>
          </a:xfrm>
          <a:prstGeom prst="rect">
            <a:avLst/>
          </a:prstGeom>
        </p:spPr>
        <p:txBody>
          <a:bodyPr wrap="square">
            <a:spAutoFit/>
          </a:bodyPr>
          <a:lstStyle/>
          <a:p>
            <a:pPr>
              <a:spcAft>
                <a:spcPts val="600"/>
              </a:spcAft>
            </a:pPr>
            <a:r>
              <a:rPr lang="en-GB" sz="1600" dirty="0">
                <a:solidFill>
                  <a:schemeClr val="bg1"/>
                </a:solidFill>
                <a:latin typeface="Arial" panose="020B0604020202020204" pitchFamily="34" charset="0"/>
                <a:cs typeface="Arial" panose="020B0604020202020204" pitchFamily="34" charset="0"/>
              </a:rPr>
              <a:t>We are proud to report robustly on our commitment to supporting the communities we operate in. In particular:</a:t>
            </a:r>
          </a:p>
          <a:p>
            <a:pPr marL="285750" indent="-285750">
              <a:spcAft>
                <a:spcPts val="600"/>
              </a:spcAft>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A large proportion of our colleagues (66%) have signed up to volunteer in their communities. We have worked closely with our housing associations to identify volunteering projects that support resident needs, making a real difference.</a:t>
            </a:r>
          </a:p>
          <a:p>
            <a:pPr marL="285750" indent="-285750">
              <a:spcAft>
                <a:spcPts val="600"/>
              </a:spcAft>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Our colleagues have pledged to volunteer 2204 hours in total.</a:t>
            </a:r>
          </a:p>
          <a:p>
            <a:pPr marL="285750" indent="-285750">
              <a:spcAft>
                <a:spcPts val="600"/>
              </a:spcAft>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We have identified and supported </a:t>
            </a:r>
            <a:r>
              <a:rPr lang="en-GB" sz="1600" strike="sngStrike" dirty="0">
                <a:solidFill>
                  <a:schemeClr val="bg1"/>
                </a:solidFill>
                <a:latin typeface="Arial" panose="020B0604020202020204" pitchFamily="34" charset="0"/>
                <a:cs typeface="Arial" panose="020B0604020202020204" pitchFamily="34" charset="0"/>
              </a:rPr>
              <a:t>some</a:t>
            </a:r>
            <a:r>
              <a:rPr lang="en-GB" sz="1600" dirty="0">
                <a:solidFill>
                  <a:schemeClr val="bg1"/>
                </a:solidFill>
                <a:latin typeface="Arial" panose="020B0604020202020204" pitchFamily="34" charset="0"/>
                <a:cs typeface="Arial" panose="020B0604020202020204" pitchFamily="34" charset="0"/>
              </a:rPr>
              <a:t> Housing Association Charities and donated a total of £17k.</a:t>
            </a:r>
          </a:p>
          <a:p>
            <a:pPr marL="285750" indent="-285750">
              <a:spcAft>
                <a:spcPts val="600"/>
              </a:spcAft>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During the Covid-19 lockdown, we have leveraged our buying network to provide additional cleaning and sanitation supplies directly to our clients and we have also organised food deliveries to vulnerable residents.</a:t>
            </a:r>
            <a:endParaRPr lang="en-GB" sz="1600" dirty="0">
              <a:solidFill>
                <a:srgbClr val="FF0000"/>
              </a:solidFill>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id="{61CE89A0-B1B0-4C73-8027-A146829BA545}"/>
              </a:ext>
            </a:extLst>
          </p:cNvPr>
          <p:cNvCxnSpPr>
            <a:cxnSpLocks/>
          </p:cNvCxnSpPr>
          <p:nvPr/>
        </p:nvCxnSpPr>
        <p:spPr>
          <a:xfrm>
            <a:off x="603540" y="908720"/>
            <a:ext cx="2880000"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D986D8F8-4EDC-4922-BFBA-F5D2D1505631}"/>
              </a:ext>
            </a:extLst>
          </p:cNvPr>
          <p:cNvCxnSpPr>
            <a:cxnSpLocks/>
          </p:cNvCxnSpPr>
          <p:nvPr/>
        </p:nvCxnSpPr>
        <p:spPr>
          <a:xfrm>
            <a:off x="603540" y="383336"/>
            <a:ext cx="2880000"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3A970182-688E-468D-B990-BB4C0A24B290}"/>
              </a:ext>
            </a:extLst>
          </p:cNvPr>
          <p:cNvSpPr txBox="1"/>
          <p:nvPr/>
        </p:nvSpPr>
        <p:spPr>
          <a:xfrm>
            <a:off x="663513" y="384418"/>
            <a:ext cx="2760054" cy="523220"/>
          </a:xfrm>
          <a:prstGeom prst="rect">
            <a:avLst/>
          </a:prstGeom>
          <a:noFill/>
          <a:ln>
            <a:noFill/>
          </a:ln>
        </p:spPr>
        <p:txBody>
          <a:bodyPr wrap="square" rtlCol="0">
            <a:spAutoFit/>
          </a:bodyPr>
          <a:lstStyle/>
          <a:p>
            <a:pPr algn="ctr"/>
            <a:r>
              <a:rPr lang="en-GB" sz="2800" dirty="0">
                <a:solidFill>
                  <a:schemeClr val="bg1"/>
                </a:solidFill>
                <a:latin typeface="Arial" panose="020B0604020202020204" pitchFamily="34" charset="0"/>
                <a:cs typeface="Arial" panose="020B0604020202020204" pitchFamily="34" charset="0"/>
              </a:rPr>
              <a:t>COMMUNITIES</a:t>
            </a:r>
          </a:p>
        </p:txBody>
      </p:sp>
      <p:grpSp>
        <p:nvGrpSpPr>
          <p:cNvPr id="16" name="Group 15">
            <a:extLst>
              <a:ext uri="{FF2B5EF4-FFF2-40B4-BE49-F238E27FC236}">
                <a16:creationId xmlns:a16="http://schemas.microsoft.com/office/drawing/2014/main" id="{9E9884E3-6224-4671-9260-CA4568AF109B}"/>
              </a:ext>
            </a:extLst>
          </p:cNvPr>
          <p:cNvGrpSpPr/>
          <p:nvPr/>
        </p:nvGrpSpPr>
        <p:grpSpPr>
          <a:xfrm>
            <a:off x="609513" y="1412776"/>
            <a:ext cx="2874026" cy="830997"/>
            <a:chOff x="609513" y="1412776"/>
            <a:chExt cx="2874026" cy="830997"/>
          </a:xfrm>
        </p:grpSpPr>
        <p:sp>
          <p:nvSpPr>
            <p:cNvPr id="3" name="Rectangle 2">
              <a:extLst>
                <a:ext uri="{FF2B5EF4-FFF2-40B4-BE49-F238E27FC236}">
                  <a16:creationId xmlns:a16="http://schemas.microsoft.com/office/drawing/2014/main" id="{45D932E3-F341-4AE8-8B52-8B5CAE80976D}"/>
                </a:ext>
              </a:extLst>
            </p:cNvPr>
            <p:cNvSpPr/>
            <p:nvPr/>
          </p:nvSpPr>
          <p:spPr>
            <a:xfrm>
              <a:off x="1749948" y="1412776"/>
              <a:ext cx="1733591" cy="830997"/>
            </a:xfrm>
            <a:prstGeom prst="rect">
              <a:avLst/>
            </a:prstGeom>
          </p:spPr>
          <p:txBody>
            <a:bodyPr wrap="square">
              <a:spAutoFit/>
            </a:bodyPr>
            <a:lstStyle/>
            <a:p>
              <a:r>
                <a:rPr lang="en-GB" sz="1600" dirty="0">
                  <a:solidFill>
                    <a:schemeClr val="bg1"/>
                  </a:solidFill>
                  <a:latin typeface="Arial" panose="020B0604020202020204" pitchFamily="34" charset="0"/>
                  <a:cs typeface="Arial" panose="020B0604020202020204" pitchFamily="34" charset="0"/>
                </a:rPr>
                <a:t>of total workforce has signed up to volunteer </a:t>
              </a:r>
            </a:p>
          </p:txBody>
        </p:sp>
        <p:sp>
          <p:nvSpPr>
            <p:cNvPr id="9" name="Rectangle 8">
              <a:extLst>
                <a:ext uri="{FF2B5EF4-FFF2-40B4-BE49-F238E27FC236}">
                  <a16:creationId xmlns:a16="http://schemas.microsoft.com/office/drawing/2014/main" id="{BB73DE48-38EF-4734-B8E8-4DCC23C5E8A9}"/>
                </a:ext>
              </a:extLst>
            </p:cNvPr>
            <p:cNvSpPr/>
            <p:nvPr/>
          </p:nvSpPr>
          <p:spPr>
            <a:xfrm>
              <a:off x="609513" y="1505109"/>
              <a:ext cx="1146719" cy="646331"/>
            </a:xfrm>
            <a:prstGeom prst="rect">
              <a:avLst/>
            </a:prstGeom>
          </p:spPr>
          <p:txBody>
            <a:bodyPr wrap="square">
              <a:spAutoFit/>
            </a:bodyPr>
            <a:lstStyle/>
            <a:p>
              <a:pPr algn="ctr"/>
              <a:r>
                <a:rPr lang="en-GB" sz="3600" dirty="0">
                  <a:solidFill>
                    <a:schemeClr val="bg1"/>
                  </a:solidFill>
                  <a:latin typeface="Arial" panose="020B0604020202020204" pitchFamily="34" charset="0"/>
                  <a:cs typeface="Arial" panose="020B0604020202020204" pitchFamily="34" charset="0"/>
                </a:rPr>
                <a:t>66% </a:t>
              </a:r>
            </a:p>
          </p:txBody>
        </p:sp>
      </p:grpSp>
      <p:grpSp>
        <p:nvGrpSpPr>
          <p:cNvPr id="5" name="Group 4">
            <a:extLst>
              <a:ext uri="{FF2B5EF4-FFF2-40B4-BE49-F238E27FC236}">
                <a16:creationId xmlns:a16="http://schemas.microsoft.com/office/drawing/2014/main" id="{46D96E80-86F5-4ABC-ABBF-C3E0E8258767}"/>
              </a:ext>
            </a:extLst>
          </p:cNvPr>
          <p:cNvGrpSpPr/>
          <p:nvPr/>
        </p:nvGrpSpPr>
        <p:grpSpPr>
          <a:xfrm>
            <a:off x="323531" y="2911296"/>
            <a:ext cx="3073395" cy="1323439"/>
            <a:chOff x="323531" y="3239028"/>
            <a:chExt cx="3073395" cy="1323439"/>
          </a:xfrm>
        </p:grpSpPr>
        <p:sp>
          <p:nvSpPr>
            <p:cNvPr id="10" name="Rectangle 9">
              <a:extLst>
                <a:ext uri="{FF2B5EF4-FFF2-40B4-BE49-F238E27FC236}">
                  <a16:creationId xmlns:a16="http://schemas.microsoft.com/office/drawing/2014/main" id="{45B76829-1797-4487-BF22-6E56F6D4F878}"/>
                </a:ext>
              </a:extLst>
            </p:cNvPr>
            <p:cNvSpPr/>
            <p:nvPr/>
          </p:nvSpPr>
          <p:spPr>
            <a:xfrm>
              <a:off x="323531" y="3454472"/>
              <a:ext cx="1512165" cy="646331"/>
            </a:xfrm>
            <a:prstGeom prst="rect">
              <a:avLst/>
            </a:prstGeom>
          </p:spPr>
          <p:txBody>
            <a:bodyPr wrap="square">
              <a:spAutoFit/>
            </a:bodyPr>
            <a:lstStyle/>
            <a:p>
              <a:pPr algn="ctr"/>
              <a:r>
                <a:rPr lang="en-US" sz="3600" dirty="0">
                  <a:solidFill>
                    <a:schemeClr val="bg1"/>
                  </a:solidFill>
                  <a:latin typeface="Arial" panose="020B0604020202020204" pitchFamily="34" charset="0"/>
                  <a:cs typeface="Arial" panose="020B0604020202020204" pitchFamily="34" charset="0"/>
                </a:rPr>
                <a:t>2204</a:t>
              </a:r>
              <a:endParaRPr lang="en-GB" sz="3600" dirty="0">
                <a:solidFill>
                  <a:schemeClr val="bg1"/>
                </a:solidFill>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B9070BA6-3817-4DCF-A905-E5E0775276A2}"/>
                </a:ext>
              </a:extLst>
            </p:cNvPr>
            <p:cNvSpPr/>
            <p:nvPr/>
          </p:nvSpPr>
          <p:spPr>
            <a:xfrm>
              <a:off x="1749948" y="3239028"/>
              <a:ext cx="1646978" cy="1323439"/>
            </a:xfrm>
            <a:prstGeom prst="rect">
              <a:avLst/>
            </a:prstGeom>
          </p:spPr>
          <p:txBody>
            <a:bodyPr wrap="square">
              <a:spAutoFit/>
            </a:bodyPr>
            <a:lstStyle/>
            <a:p>
              <a:r>
                <a:rPr lang="en-GB" sz="1600" dirty="0">
                  <a:solidFill>
                    <a:schemeClr val="bg1"/>
                  </a:solidFill>
                  <a:latin typeface="Arial" panose="020B0604020202020204" pitchFamily="34" charset="0"/>
                  <a:cs typeface="Arial" panose="020B0604020202020204" pitchFamily="34" charset="0"/>
                </a:rPr>
                <a:t>Volunteering hours have been pledged by our colleagues</a:t>
              </a:r>
            </a:p>
          </p:txBody>
        </p:sp>
      </p:grpSp>
      <p:grpSp>
        <p:nvGrpSpPr>
          <p:cNvPr id="17" name="Group 16">
            <a:extLst>
              <a:ext uri="{FF2B5EF4-FFF2-40B4-BE49-F238E27FC236}">
                <a16:creationId xmlns:a16="http://schemas.microsoft.com/office/drawing/2014/main" id="{EE7AAB0C-BC66-4FC5-93AE-E68DBD3C0697}"/>
              </a:ext>
            </a:extLst>
          </p:cNvPr>
          <p:cNvGrpSpPr/>
          <p:nvPr/>
        </p:nvGrpSpPr>
        <p:grpSpPr>
          <a:xfrm>
            <a:off x="541700" y="4656038"/>
            <a:ext cx="2941838" cy="1077218"/>
            <a:chOff x="541700" y="4656038"/>
            <a:chExt cx="2941838" cy="1077218"/>
          </a:xfrm>
        </p:grpSpPr>
        <p:sp>
          <p:nvSpPr>
            <p:cNvPr id="11" name="Rectangle 10">
              <a:extLst>
                <a:ext uri="{FF2B5EF4-FFF2-40B4-BE49-F238E27FC236}">
                  <a16:creationId xmlns:a16="http://schemas.microsoft.com/office/drawing/2014/main" id="{A2150A5C-5D92-419A-9ADA-438A6A7E1260}"/>
                </a:ext>
              </a:extLst>
            </p:cNvPr>
            <p:cNvSpPr/>
            <p:nvPr/>
          </p:nvSpPr>
          <p:spPr>
            <a:xfrm>
              <a:off x="541700" y="4871482"/>
              <a:ext cx="1282345" cy="646331"/>
            </a:xfrm>
            <a:prstGeom prst="rect">
              <a:avLst/>
            </a:prstGeom>
          </p:spPr>
          <p:txBody>
            <a:bodyPr wrap="square">
              <a:spAutoFit/>
            </a:bodyPr>
            <a:lstStyle/>
            <a:p>
              <a:pPr algn="ctr"/>
              <a:r>
                <a:rPr lang="en-GB" sz="3600" dirty="0">
                  <a:solidFill>
                    <a:schemeClr val="bg1"/>
                  </a:solidFill>
                  <a:latin typeface="Arial" panose="020B0604020202020204" pitchFamily="34" charset="0"/>
                  <a:cs typeface="Arial" panose="020B0604020202020204" pitchFamily="34" charset="0"/>
                </a:rPr>
                <a:t>£17k</a:t>
              </a:r>
            </a:p>
          </p:txBody>
        </p:sp>
        <p:sp>
          <p:nvSpPr>
            <p:cNvPr id="13" name="Rectangle 12">
              <a:extLst>
                <a:ext uri="{FF2B5EF4-FFF2-40B4-BE49-F238E27FC236}">
                  <a16:creationId xmlns:a16="http://schemas.microsoft.com/office/drawing/2014/main" id="{A16FD2E5-E90A-48A9-A13B-0B5880D2D012}"/>
                </a:ext>
              </a:extLst>
            </p:cNvPr>
            <p:cNvSpPr/>
            <p:nvPr/>
          </p:nvSpPr>
          <p:spPr>
            <a:xfrm>
              <a:off x="1749948" y="4656038"/>
              <a:ext cx="1733590" cy="1077218"/>
            </a:xfrm>
            <a:prstGeom prst="rect">
              <a:avLst/>
            </a:prstGeom>
          </p:spPr>
          <p:txBody>
            <a:bodyPr wrap="square">
              <a:spAutoFit/>
            </a:bodyPr>
            <a:lstStyle/>
            <a:p>
              <a:r>
                <a:rPr lang="en-GB" sz="1600" dirty="0">
                  <a:solidFill>
                    <a:schemeClr val="bg1"/>
                  </a:solidFill>
                  <a:latin typeface="Arial" panose="020B0604020202020204" pitchFamily="34" charset="0"/>
                  <a:cs typeface="Arial" panose="020B0604020202020204" pitchFamily="34" charset="0"/>
                </a:rPr>
                <a:t>donations to housing association charities</a:t>
              </a:r>
            </a:p>
          </p:txBody>
        </p:sp>
      </p:grpSp>
      <p:cxnSp>
        <p:nvCxnSpPr>
          <p:cNvPr id="15" name="Straight Connector 14">
            <a:extLst>
              <a:ext uri="{FF2B5EF4-FFF2-40B4-BE49-F238E27FC236}">
                <a16:creationId xmlns:a16="http://schemas.microsoft.com/office/drawing/2014/main" id="{70349407-0FA2-4911-9986-6D443A31D16F}"/>
              </a:ext>
            </a:extLst>
          </p:cNvPr>
          <p:cNvCxnSpPr>
            <a:cxnSpLocks/>
          </p:cNvCxnSpPr>
          <p:nvPr/>
        </p:nvCxnSpPr>
        <p:spPr>
          <a:xfrm flipV="1">
            <a:off x="3706758" y="1124744"/>
            <a:ext cx="0" cy="514800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611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E67BBE-E60A-4944-BD4A-32A67954F41E}"/>
              </a:ext>
            </a:extLst>
          </p:cNvPr>
          <p:cNvSpPr/>
          <p:nvPr/>
        </p:nvSpPr>
        <p:spPr>
          <a:xfrm>
            <a:off x="3779462" y="1098604"/>
            <a:ext cx="5185026" cy="538609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At Just Ask we are committed to manage and reduce the negative effects that our business model has on the planet. In the 2020/21 period we have:</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Commenced a project to ensure all fleet vehicles are travelling as little mileage as possible by optimising our scheduling, therefore minimising our C</a:t>
            </a:r>
            <a:r>
              <a:rPr kumimoji="0" lang="en-GB" sz="11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02 </a:t>
            </a: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emissions.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Continued to review and refresh our fleet vehicles with new models to ensure optimal fuel efficiency. </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Steadily introduced more electrical grounds maintenance equipment in various locations throughout the portfolio of client sites.</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 have contacted all of our mainstream suppliers to establish what arrangements they have in place to minimise their impact on the environment. </a:t>
            </a:r>
          </a:p>
        </p:txBody>
      </p:sp>
      <p:cxnSp>
        <p:nvCxnSpPr>
          <p:cNvPr id="6" name="Straight Connector 5">
            <a:extLst>
              <a:ext uri="{FF2B5EF4-FFF2-40B4-BE49-F238E27FC236}">
                <a16:creationId xmlns:a16="http://schemas.microsoft.com/office/drawing/2014/main" id="{61CE89A0-B1B0-4C73-8027-A146829BA545}"/>
              </a:ext>
            </a:extLst>
          </p:cNvPr>
          <p:cNvCxnSpPr>
            <a:cxnSpLocks/>
          </p:cNvCxnSpPr>
          <p:nvPr/>
        </p:nvCxnSpPr>
        <p:spPr>
          <a:xfrm>
            <a:off x="603540" y="908720"/>
            <a:ext cx="3492000"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D986D8F8-4EDC-4922-BFBA-F5D2D1505631}"/>
              </a:ext>
            </a:extLst>
          </p:cNvPr>
          <p:cNvCxnSpPr>
            <a:cxnSpLocks/>
          </p:cNvCxnSpPr>
          <p:nvPr/>
        </p:nvCxnSpPr>
        <p:spPr>
          <a:xfrm>
            <a:off x="603540" y="383336"/>
            <a:ext cx="3492000" cy="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3A970182-688E-468D-B990-BB4C0A24B290}"/>
              </a:ext>
            </a:extLst>
          </p:cNvPr>
          <p:cNvSpPr txBox="1"/>
          <p:nvPr/>
        </p:nvSpPr>
        <p:spPr>
          <a:xfrm>
            <a:off x="663512" y="384418"/>
            <a:ext cx="3332403" cy="523220"/>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ENVIRONMENTAL</a:t>
            </a:r>
          </a:p>
        </p:txBody>
      </p:sp>
      <p:grpSp>
        <p:nvGrpSpPr>
          <p:cNvPr id="5" name="Group 4">
            <a:extLst>
              <a:ext uri="{FF2B5EF4-FFF2-40B4-BE49-F238E27FC236}">
                <a16:creationId xmlns:a16="http://schemas.microsoft.com/office/drawing/2014/main" id="{932B9F1D-6655-4C82-AB93-71764616B880}"/>
              </a:ext>
            </a:extLst>
          </p:cNvPr>
          <p:cNvGrpSpPr/>
          <p:nvPr/>
        </p:nvGrpSpPr>
        <p:grpSpPr>
          <a:xfrm>
            <a:off x="293589" y="1508591"/>
            <a:ext cx="3270299" cy="1333773"/>
            <a:chOff x="850315" y="1510732"/>
            <a:chExt cx="2682310" cy="1333773"/>
          </a:xfrm>
        </p:grpSpPr>
        <p:sp>
          <p:nvSpPr>
            <p:cNvPr id="3" name="Rectangle 2">
              <a:extLst>
                <a:ext uri="{FF2B5EF4-FFF2-40B4-BE49-F238E27FC236}">
                  <a16:creationId xmlns:a16="http://schemas.microsoft.com/office/drawing/2014/main" id="{45D932E3-F341-4AE8-8B52-8B5CAE80976D}"/>
                </a:ext>
              </a:extLst>
            </p:cNvPr>
            <p:cNvSpPr/>
            <p:nvPr/>
          </p:nvSpPr>
          <p:spPr>
            <a:xfrm>
              <a:off x="2104315" y="1521066"/>
              <a:ext cx="1428310"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of our scheduled journey routes were optimised to reduce our fleet milage. </a:t>
              </a:r>
            </a:p>
          </p:txBody>
        </p:sp>
        <p:sp>
          <p:nvSpPr>
            <p:cNvPr id="9" name="Rectangle 8">
              <a:extLst>
                <a:ext uri="{FF2B5EF4-FFF2-40B4-BE49-F238E27FC236}">
                  <a16:creationId xmlns:a16="http://schemas.microsoft.com/office/drawing/2014/main" id="{BB73DE48-38EF-4734-B8E8-4DCC23C5E8A9}"/>
                </a:ext>
              </a:extLst>
            </p:cNvPr>
            <p:cNvSpPr/>
            <p:nvPr/>
          </p:nvSpPr>
          <p:spPr>
            <a:xfrm>
              <a:off x="850315" y="1510732"/>
              <a:ext cx="1146719" cy="120032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100% </a:t>
              </a:r>
            </a:p>
          </p:txBody>
        </p:sp>
      </p:grpSp>
      <p:grpSp>
        <p:nvGrpSpPr>
          <p:cNvPr id="14" name="Group 13">
            <a:extLst>
              <a:ext uri="{FF2B5EF4-FFF2-40B4-BE49-F238E27FC236}">
                <a16:creationId xmlns:a16="http://schemas.microsoft.com/office/drawing/2014/main" id="{769B92A2-F52E-49CB-85AB-0C332DBEF66C}"/>
              </a:ext>
            </a:extLst>
          </p:cNvPr>
          <p:cNvGrpSpPr/>
          <p:nvPr/>
        </p:nvGrpSpPr>
        <p:grpSpPr>
          <a:xfrm>
            <a:off x="170008" y="3501008"/>
            <a:ext cx="3466340" cy="830997"/>
            <a:chOff x="170008" y="3406503"/>
            <a:chExt cx="3466340" cy="830997"/>
          </a:xfrm>
        </p:grpSpPr>
        <p:sp>
          <p:nvSpPr>
            <p:cNvPr id="10" name="Rectangle 9">
              <a:extLst>
                <a:ext uri="{FF2B5EF4-FFF2-40B4-BE49-F238E27FC236}">
                  <a16:creationId xmlns:a16="http://schemas.microsoft.com/office/drawing/2014/main" id="{45B76829-1797-4487-BF22-6E56F6D4F878}"/>
                </a:ext>
              </a:extLst>
            </p:cNvPr>
            <p:cNvSpPr/>
            <p:nvPr/>
          </p:nvSpPr>
          <p:spPr>
            <a:xfrm>
              <a:off x="170008" y="3494923"/>
              <a:ext cx="1305648"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28 </a:t>
              </a:r>
            </a:p>
          </p:txBody>
        </p:sp>
        <p:sp>
          <p:nvSpPr>
            <p:cNvPr id="12" name="Rectangle 11">
              <a:extLst>
                <a:ext uri="{FF2B5EF4-FFF2-40B4-BE49-F238E27FC236}">
                  <a16:creationId xmlns:a16="http://schemas.microsoft.com/office/drawing/2014/main" id="{B9070BA6-3817-4DCF-A905-E5E0775276A2}"/>
                </a:ext>
              </a:extLst>
            </p:cNvPr>
            <p:cNvSpPr/>
            <p:nvPr/>
          </p:nvSpPr>
          <p:spPr>
            <a:xfrm>
              <a:off x="1749948" y="3406503"/>
              <a:ext cx="1886400"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Fleet vehicles were replaced with new models.  </a:t>
              </a:r>
            </a:p>
          </p:txBody>
        </p:sp>
      </p:grpSp>
      <p:grpSp>
        <p:nvGrpSpPr>
          <p:cNvPr id="17" name="Group 16">
            <a:extLst>
              <a:ext uri="{FF2B5EF4-FFF2-40B4-BE49-F238E27FC236}">
                <a16:creationId xmlns:a16="http://schemas.microsoft.com/office/drawing/2014/main" id="{83C10A87-B227-4CC2-A563-14DF81CA84CA}"/>
              </a:ext>
            </a:extLst>
          </p:cNvPr>
          <p:cNvGrpSpPr/>
          <p:nvPr/>
        </p:nvGrpSpPr>
        <p:grpSpPr>
          <a:xfrm>
            <a:off x="193311" y="5320619"/>
            <a:ext cx="3442012" cy="830997"/>
            <a:chOff x="194336" y="4252624"/>
            <a:chExt cx="3442012" cy="830997"/>
          </a:xfrm>
        </p:grpSpPr>
        <p:sp>
          <p:nvSpPr>
            <p:cNvPr id="11" name="Rectangle 10">
              <a:extLst>
                <a:ext uri="{FF2B5EF4-FFF2-40B4-BE49-F238E27FC236}">
                  <a16:creationId xmlns:a16="http://schemas.microsoft.com/office/drawing/2014/main" id="{A2150A5C-5D92-419A-9ADA-438A6A7E1260}"/>
                </a:ext>
              </a:extLst>
            </p:cNvPr>
            <p:cNvSpPr/>
            <p:nvPr/>
          </p:nvSpPr>
          <p:spPr>
            <a:xfrm>
              <a:off x="194336" y="4344957"/>
              <a:ext cx="1282345"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3</a:t>
              </a:r>
            </a:p>
          </p:txBody>
        </p:sp>
        <p:sp>
          <p:nvSpPr>
            <p:cNvPr id="13" name="Rectangle 12">
              <a:extLst>
                <a:ext uri="{FF2B5EF4-FFF2-40B4-BE49-F238E27FC236}">
                  <a16:creationId xmlns:a16="http://schemas.microsoft.com/office/drawing/2014/main" id="{A16FD2E5-E90A-48A9-A13B-0B5880D2D012}"/>
                </a:ext>
              </a:extLst>
            </p:cNvPr>
            <p:cNvSpPr/>
            <p:nvPr/>
          </p:nvSpPr>
          <p:spPr>
            <a:xfrm>
              <a:off x="1749948" y="4252624"/>
              <a:ext cx="1886400"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Locations are now using all electrical ground equipment</a:t>
              </a:r>
            </a:p>
          </p:txBody>
        </p:sp>
      </p:grpSp>
      <p:cxnSp>
        <p:nvCxnSpPr>
          <p:cNvPr id="18" name="Straight Connector 17">
            <a:extLst>
              <a:ext uri="{FF2B5EF4-FFF2-40B4-BE49-F238E27FC236}">
                <a16:creationId xmlns:a16="http://schemas.microsoft.com/office/drawing/2014/main" id="{09BD9884-404F-4128-B2E1-453DE03F54EB}"/>
              </a:ext>
            </a:extLst>
          </p:cNvPr>
          <p:cNvCxnSpPr>
            <a:cxnSpLocks/>
          </p:cNvCxnSpPr>
          <p:nvPr/>
        </p:nvCxnSpPr>
        <p:spPr>
          <a:xfrm flipV="1">
            <a:off x="3706758" y="1124744"/>
            <a:ext cx="0" cy="5508000"/>
          </a:xfrm>
          <a:prstGeom prst="line">
            <a:avLst/>
          </a:prstGeom>
          <a:ln w="19050">
            <a:solidFill>
              <a:schemeClr val="bg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58073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C4C4745-E07F-4C10-A978-B7B3834D0E59}"/>
              </a:ext>
            </a:extLst>
          </p:cNvPr>
          <p:cNvSpPr>
            <a:spLocks noGrp="1"/>
          </p:cNvSpPr>
          <p:nvPr>
            <p:ph type="sldNum" sz="quarter" idx="12"/>
          </p:nvPr>
        </p:nvSpPr>
        <p:spPr/>
        <p:txBody>
          <a:bodyPr/>
          <a:lstStyle/>
          <a:p>
            <a:fld id="{DC727B60-983F-7541-8B20-EF914D9D2D66}" type="slidenum">
              <a:rPr lang="en-US" smtClean="0"/>
              <a:pPr/>
              <a:t>6</a:t>
            </a:fld>
            <a:endParaRPr lang="en-US" dirty="0"/>
          </a:p>
        </p:txBody>
      </p:sp>
      <p:pic>
        <p:nvPicPr>
          <p:cNvPr id="4" name="Picture 3" descr="A picture containing tree, outdoor, forest, wood&#10;&#10;Description automatically generated">
            <a:extLst>
              <a:ext uri="{FF2B5EF4-FFF2-40B4-BE49-F238E27FC236}">
                <a16:creationId xmlns:a16="http://schemas.microsoft.com/office/drawing/2014/main" id="{C6AAA0F8-741F-4043-9447-8DF98C2F09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392996" y="1106996"/>
            <a:ext cx="6858000" cy="4644008"/>
          </a:xfrm>
          <a:prstGeom prst="rect">
            <a:avLst/>
          </a:prstGeom>
        </p:spPr>
      </p:pic>
      <p:sp>
        <p:nvSpPr>
          <p:cNvPr id="6" name="TextBox 5">
            <a:extLst>
              <a:ext uri="{FF2B5EF4-FFF2-40B4-BE49-F238E27FC236}">
                <a16:creationId xmlns:a16="http://schemas.microsoft.com/office/drawing/2014/main" id="{FE694117-521C-429A-B7BA-45DBAA2B415F}"/>
              </a:ext>
            </a:extLst>
          </p:cNvPr>
          <p:cNvSpPr txBox="1"/>
          <p:nvPr/>
        </p:nvSpPr>
        <p:spPr>
          <a:xfrm>
            <a:off x="129766" y="452191"/>
            <a:ext cx="4392488" cy="5340629"/>
          </a:xfrm>
          <a:prstGeom prst="rect">
            <a:avLst/>
          </a:prstGeom>
          <a:noFill/>
        </p:spPr>
        <p:txBody>
          <a:bodyPr wrap="square">
            <a:spAutoFit/>
          </a:bodyPr>
          <a:lstStyle/>
          <a:p>
            <a:pPr>
              <a:lnSpc>
                <a:spcPct val="107000"/>
              </a:lnSpc>
              <a:spcAft>
                <a:spcPts val="800"/>
              </a:spcAft>
            </a:pPr>
            <a:r>
              <a:rPr lang="en-GB" sz="28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Joyce’s Gardens</a:t>
            </a: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890" marR="8890">
              <a:lnSpc>
                <a:spcPct val="113000"/>
              </a:lnSpc>
              <a:spcBef>
                <a:spcPts val="110"/>
              </a:spcBef>
            </a:pPr>
            <a:r>
              <a:rPr lang="en-GB" sz="1400" kern="1200" spc="-55" dirty="0">
                <a:solidFill>
                  <a:srgbClr val="00B050"/>
                </a:solidFill>
                <a:effectLst/>
                <a:latin typeface="Arial" panose="020B0604020202020204" pitchFamily="34" charset="0"/>
                <a:ea typeface="Times New Roman" panose="02020603050405020304" pitchFamily="18" charset="0"/>
              </a:rPr>
              <a:t>Health and wellbeing is a fundamental challenge within the housing community. We have been supporting residents through our volunteering program throughout the pandemic, giving our time to improve the livelihoods of our residents and the community. </a:t>
            </a:r>
            <a:endParaRPr lang="en-GB" sz="12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en-GB" sz="1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Joyce from south London lived alone, and had struggled with the upkeep of her garden due to regular admissions to hospital . This had become a real problem for Joyce and her neighbours. Joyce had not been able to use her garden for many years, with access being so challenging it had become a fire hazard.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marL="8890" marR="8890">
              <a:lnSpc>
                <a:spcPct val="113000"/>
              </a:lnSpc>
              <a:spcBef>
                <a:spcPts val="110"/>
              </a:spcBef>
            </a:pPr>
            <a:r>
              <a:rPr lang="en-GB" sz="1400" kern="1200" spc="-55" dirty="0">
                <a:solidFill>
                  <a:srgbClr val="00B050"/>
                </a:solidFill>
                <a:effectLst/>
                <a:latin typeface="Arial" panose="020B0604020202020204" pitchFamily="34" charset="0"/>
                <a:ea typeface="Times New Roman" panose="02020603050405020304" pitchFamily="18" charset="0"/>
              </a:rPr>
              <a:t>Just Ask sent a team to the property, who cut back the overgrown areas, and removed a large amount of waste which was an overspill from Joyce’s house.  Staff involved Joyce and her social worker in all the decision making and made sure that she had full support when needed throughout the process. </a:t>
            </a:r>
            <a:endParaRPr lang="en-GB" sz="12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27A8DBF3-B9D7-45B6-9CF7-0F71373EE081}"/>
              </a:ext>
            </a:extLst>
          </p:cNvPr>
          <p:cNvSpPr txBox="1"/>
          <p:nvPr/>
        </p:nvSpPr>
        <p:spPr>
          <a:xfrm>
            <a:off x="4644010" y="5408740"/>
            <a:ext cx="4353050" cy="1327928"/>
          </a:xfrm>
          <a:prstGeom prst="rect">
            <a:avLst/>
          </a:prstGeom>
          <a:solidFill>
            <a:schemeClr val="bg1"/>
          </a:solidFill>
        </p:spPr>
        <p:txBody>
          <a:bodyPr wrap="square" rtlCol="0">
            <a:spAutoFit/>
          </a:bodyPr>
          <a:lstStyle/>
          <a:p>
            <a:pPr marL="8890" marR="8890">
              <a:lnSpc>
                <a:spcPct val="113000"/>
              </a:lnSpc>
              <a:spcBef>
                <a:spcPts val="110"/>
              </a:spcBef>
            </a:pPr>
            <a:r>
              <a:rPr lang="en-GB" sz="1200" b="1" i="1" dirty="0">
                <a:solidFill>
                  <a:srgbClr val="7030A0"/>
                </a:solidFill>
                <a:effectLst/>
                <a:latin typeface="Arial" panose="020B0604020202020204" pitchFamily="34" charset="0"/>
                <a:ea typeface="Times New Roman" panose="02020603050405020304" pitchFamily="18" charset="0"/>
              </a:rPr>
              <a:t>A2 really wanted to thank you and your team for the hard work and effort completing this clearance given the difficult situation with both lockdowns and ensuring the arrangements were suitable for a vulnerable adult. The team did such a thorough and high quality job, and we really are incredibly impressed with the work. </a:t>
            </a:r>
            <a:endParaRPr lang="en-GB"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9818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BED3640-FA32-49C0-A169-680C8AC3E576}"/>
              </a:ext>
            </a:extLst>
          </p:cNvPr>
          <p:cNvSpPr>
            <a:spLocks noGrp="1"/>
          </p:cNvSpPr>
          <p:nvPr>
            <p:ph type="sldNum" sz="quarter" idx="12"/>
          </p:nvPr>
        </p:nvSpPr>
        <p:spPr/>
        <p:txBody>
          <a:bodyPr/>
          <a:lstStyle/>
          <a:p>
            <a:fld id="{DC727B60-983F-7541-8B20-EF914D9D2D66}" type="slidenum">
              <a:rPr lang="en-US" smtClean="0"/>
              <a:pPr/>
              <a:t>7</a:t>
            </a:fld>
            <a:endParaRPr lang="en-US" dirty="0"/>
          </a:p>
        </p:txBody>
      </p:sp>
      <p:sp>
        <p:nvSpPr>
          <p:cNvPr id="3" name="Title 1">
            <a:extLst>
              <a:ext uri="{FF2B5EF4-FFF2-40B4-BE49-F238E27FC236}">
                <a16:creationId xmlns:a16="http://schemas.microsoft.com/office/drawing/2014/main" id="{6D0363BB-7830-42EC-8C96-16BC4E0B13CF}"/>
              </a:ext>
            </a:extLst>
          </p:cNvPr>
          <p:cNvSpPr txBox="1">
            <a:spLocks/>
          </p:cNvSpPr>
          <p:nvPr/>
        </p:nvSpPr>
        <p:spPr>
          <a:xfrm>
            <a:off x="457200" y="301148"/>
            <a:ext cx="4186808" cy="778098"/>
          </a:xfrm>
          <a:prstGeom prst="rect">
            <a:avLst/>
          </a:prstGeom>
        </p:spPr>
        <p:txBody>
          <a:bodyPr>
            <a:normAutofit fontScale="97500"/>
          </a:bodyPr>
          <a:lstStyle>
            <a:lvl1pPr algn="l" defTabSz="914400" rtl="0" eaLnBrk="1" latinLnBrk="0" hangingPunct="1">
              <a:spcBef>
                <a:spcPct val="0"/>
              </a:spcBef>
              <a:buNone/>
              <a:defRPr sz="4400" kern="1200">
                <a:solidFill>
                  <a:schemeClr val="tx2"/>
                </a:solidFill>
                <a:latin typeface="+mj-lt"/>
                <a:ea typeface="+mj-ea"/>
                <a:cs typeface="+mj-cs"/>
              </a:defRPr>
            </a:lvl1pPr>
          </a:lstStyle>
          <a:p>
            <a:r>
              <a:rPr lang="en-GB" sz="2600" dirty="0">
                <a:solidFill>
                  <a:schemeClr val="accent1"/>
                </a:solidFill>
              </a:rPr>
              <a:t>Supporting Demelza House </a:t>
            </a:r>
          </a:p>
        </p:txBody>
      </p:sp>
      <p:sp>
        <p:nvSpPr>
          <p:cNvPr id="14" name="object 12">
            <a:extLst>
              <a:ext uri="{FF2B5EF4-FFF2-40B4-BE49-F238E27FC236}">
                <a16:creationId xmlns:a16="http://schemas.microsoft.com/office/drawing/2014/main" id="{91AC2D49-E5D4-42B7-96D5-FAC944E08A4F}"/>
              </a:ext>
            </a:extLst>
          </p:cNvPr>
          <p:cNvSpPr txBox="1"/>
          <p:nvPr/>
        </p:nvSpPr>
        <p:spPr>
          <a:xfrm>
            <a:off x="539552" y="1196752"/>
            <a:ext cx="3809350" cy="755976"/>
          </a:xfrm>
          <a:prstGeom prst="rect">
            <a:avLst/>
          </a:prstGeom>
        </p:spPr>
        <p:txBody>
          <a:bodyPr vert="horz" wrap="square" lIns="0" tIns="13970" rIns="0" bIns="0" rtlCol="0">
            <a:spAutoFit/>
          </a:bodyPr>
          <a:lstStyle/>
          <a:p>
            <a:pPr marL="12700" marR="5080">
              <a:lnSpc>
                <a:spcPct val="113799"/>
              </a:lnSpc>
              <a:spcBef>
                <a:spcPts val="110"/>
              </a:spcBef>
            </a:pPr>
            <a:r>
              <a:rPr lang="en-GB" sz="1400" spc="-55" dirty="0">
                <a:solidFill>
                  <a:schemeClr val="accent2"/>
                </a:solidFill>
                <a:latin typeface="Arial" panose="020B0604020202020204" pitchFamily="34" charset="0"/>
                <a:cs typeface="Arial" panose="020B0604020202020204" pitchFamily="34" charset="0"/>
              </a:rPr>
              <a:t>.</a:t>
            </a:r>
          </a:p>
          <a:p>
            <a:pPr marL="12700" marR="5080">
              <a:lnSpc>
                <a:spcPct val="113799"/>
              </a:lnSpc>
              <a:spcBef>
                <a:spcPts val="110"/>
              </a:spcBef>
            </a:pPr>
            <a:endParaRPr lang="en-GB" sz="1400" spc="-55" dirty="0">
              <a:solidFill>
                <a:schemeClr val="accent2"/>
              </a:solidFill>
              <a:latin typeface="Arial" panose="020B0604020202020204" pitchFamily="34" charset="0"/>
              <a:cs typeface="Arial" panose="020B0604020202020204" pitchFamily="34" charset="0"/>
            </a:endParaRPr>
          </a:p>
          <a:p>
            <a:pPr marL="12700" marR="5080">
              <a:lnSpc>
                <a:spcPct val="113799"/>
              </a:lnSpc>
              <a:spcBef>
                <a:spcPts val="110"/>
              </a:spcBef>
            </a:pPr>
            <a:r>
              <a:rPr lang="en-GB" sz="1400" spc="-55" dirty="0">
                <a:solidFill>
                  <a:schemeClr val="accent2"/>
                </a:solidFill>
                <a:latin typeface="Arial" panose="020B0604020202020204" pitchFamily="34" charset="0"/>
                <a:cs typeface="Arial" panose="020B0604020202020204" pitchFamily="34" charset="0"/>
              </a:rPr>
              <a:t> </a:t>
            </a:r>
            <a:endParaRPr lang="en-GB" sz="1400" dirty="0">
              <a:solidFill>
                <a:schemeClr val="accent2"/>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A2CEB9D0-1BC8-4C55-B542-EB83F7CE24B2}"/>
              </a:ext>
            </a:extLst>
          </p:cNvPr>
          <p:cNvSpPr txBox="1"/>
          <p:nvPr/>
        </p:nvSpPr>
        <p:spPr>
          <a:xfrm>
            <a:off x="453028" y="980728"/>
            <a:ext cx="8511460" cy="2304256"/>
          </a:xfrm>
          <a:prstGeom prst="rect">
            <a:avLst/>
          </a:prstGeom>
          <a:noFill/>
        </p:spPr>
        <p:txBody>
          <a:bodyPr wrap="square">
            <a:spAutoFit/>
          </a:bodyPr>
          <a:lstStyle/>
          <a:p>
            <a:pPr>
              <a:lnSpc>
                <a:spcPct val="107000"/>
              </a:lnSpc>
              <a:spcAft>
                <a:spcPts val="800"/>
              </a:spcAft>
            </a:pPr>
            <a:r>
              <a:rPr lang="en-GB" sz="1400" dirty="0">
                <a:solidFill>
                  <a:srgbClr val="525252"/>
                </a:solidFill>
                <a:effectLst/>
                <a:latin typeface="Arial" panose="020B0604020202020204" pitchFamily="34" charset="0"/>
                <a:ea typeface="Calibri" panose="020F0502020204030204" pitchFamily="34" charset="0"/>
                <a:cs typeface="Arial" panose="020B0604020202020204" pitchFamily="34" charset="0"/>
              </a:rPr>
              <a:t>Over Christmas there were over 600 children with serious or terminal conditions in our communities, all relying on the unique care and support from Demelza. The pandemic had taken away the special Christmas that they were all looking forward to at the hospice this year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solidFill>
                  <a:srgbClr val="525252"/>
                </a:solidFill>
                <a:effectLst/>
                <a:latin typeface="Arial" panose="020B0604020202020204" pitchFamily="34" charset="0"/>
                <a:ea typeface="Calibri" panose="020F0502020204030204" pitchFamily="34" charset="0"/>
                <a:cs typeface="Arial" panose="020B0604020202020204" pitchFamily="34" charset="0"/>
              </a:rPr>
              <a:t>Demelza are committed to making sure children who may not have a long life, are supported to the fullest, giving them the Christmas they deserve.</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400" dirty="0">
                <a:solidFill>
                  <a:srgbClr val="525252"/>
                </a:solidFill>
                <a:effectLst/>
                <a:latin typeface="Arial" panose="020B0604020202020204" pitchFamily="34" charset="0"/>
                <a:ea typeface="Calibri" panose="020F0502020204030204" pitchFamily="34" charset="0"/>
                <a:cs typeface="Arial" panose="020B0604020202020204" pitchFamily="34" charset="0"/>
              </a:rPr>
              <a:t>Our staff supported Demelza this year by collected gifts and toys to be donated in the hope that in very difficult times this will make a small but positive impact. </a:t>
            </a: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solidFill>
                  <a:srgbClr val="525252"/>
                </a:solidFill>
                <a:effectLst/>
                <a:latin typeface="Source Sans Pro" panose="020B0503030403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 picture containing text, indoor, cluttered, office&#10;&#10;Description automatically generated">
            <a:extLst>
              <a:ext uri="{FF2B5EF4-FFF2-40B4-BE49-F238E27FC236}">
                <a16:creationId xmlns:a16="http://schemas.microsoft.com/office/drawing/2014/main" id="{DC206B4D-ED0C-408E-A1DA-210B3E6FE6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6813" y="3041118"/>
            <a:ext cx="4834390" cy="3625793"/>
          </a:xfrm>
          <a:prstGeom prst="rect">
            <a:avLst/>
          </a:prstGeom>
        </p:spPr>
      </p:pic>
    </p:spTree>
    <p:extLst>
      <p:ext uri="{BB962C8B-B14F-4D97-AF65-F5344CB8AC3E}">
        <p14:creationId xmlns:p14="http://schemas.microsoft.com/office/powerpoint/2010/main" val="35834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8910455"/>
      </p:ext>
    </p:extLst>
  </p:cSld>
  <p:clrMapOvr>
    <a:masterClrMapping/>
  </p:clrMapOvr>
</p:sld>
</file>

<file path=ppt/theme/theme1.xml><?xml version="1.0" encoding="utf-8"?>
<a:theme xmlns:a="http://schemas.openxmlformats.org/drawingml/2006/main" name="Office Theme">
  <a:themeElements>
    <a:clrScheme name="Just Ask Palette">
      <a:dk1>
        <a:sysClr val="windowText" lastClr="000000"/>
      </a:dk1>
      <a:lt1>
        <a:sysClr val="window" lastClr="FFFFFF"/>
      </a:lt1>
      <a:dk2>
        <a:srgbClr val="53519E"/>
      </a:dk2>
      <a:lt2>
        <a:srgbClr val="60BF51"/>
      </a:lt2>
      <a:accent1>
        <a:srgbClr val="AF268D"/>
      </a:accent1>
      <a:accent2>
        <a:srgbClr val="666666"/>
      </a:accent2>
      <a:accent3>
        <a:srgbClr val="EDEDED"/>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0B775DCA21E941A84CF879F3F79F01" ma:contentTypeVersion="12" ma:contentTypeDescription="Create a new document." ma:contentTypeScope="" ma:versionID="94cdae169ea8f4e5e5b6ccb7bae1bfc4">
  <xsd:schema xmlns:xsd="http://www.w3.org/2001/XMLSchema" xmlns:xs="http://www.w3.org/2001/XMLSchema" xmlns:p="http://schemas.microsoft.com/office/2006/metadata/properties" xmlns:ns2="19e4596c-badb-43a8-af70-7a42486eedc0" xmlns:ns3="b3ae2e59-67e0-4e46-a8d2-056a78c68389" targetNamespace="http://schemas.microsoft.com/office/2006/metadata/properties" ma:root="true" ma:fieldsID="0c1c2315339fe8b2efd68d61f3086915" ns2:_="" ns3:_="">
    <xsd:import namespace="19e4596c-badb-43a8-af70-7a42486eedc0"/>
    <xsd:import namespace="b3ae2e59-67e0-4e46-a8d2-056a78c6838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e4596c-badb-43a8-af70-7a42486eed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ae2e59-67e0-4e46-a8d2-056a78c6838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67DD42-6A95-4D99-A89E-E7D056D4DB10}">
  <ds:schemaRefs>
    <ds:schemaRef ds:uri="http://purl.org/dc/elements/1.1/"/>
    <ds:schemaRef ds:uri="http://schemas.microsoft.com/office/2006/metadata/properties"/>
    <ds:schemaRef ds:uri="19e4596c-badb-43a8-af70-7a42486eedc0"/>
    <ds:schemaRef ds:uri="http://schemas.microsoft.com/office/2006/documentManagement/types"/>
    <ds:schemaRef ds:uri="http://purl.org/dc/terms/"/>
    <ds:schemaRef ds:uri="http://schemas.openxmlformats.org/package/2006/metadata/core-properties"/>
    <ds:schemaRef ds:uri="b3ae2e59-67e0-4e46-a8d2-056a78c68389"/>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FC89283-D485-4F2E-85F2-42B881A86003}">
  <ds:schemaRefs>
    <ds:schemaRef ds:uri="http://schemas.microsoft.com/sharepoint/v3/contenttype/forms"/>
  </ds:schemaRefs>
</ds:datastoreItem>
</file>

<file path=customXml/itemProps3.xml><?xml version="1.0" encoding="utf-8"?>
<ds:datastoreItem xmlns:ds="http://schemas.openxmlformats.org/officeDocument/2006/customXml" ds:itemID="{7EE0512B-A52D-4454-A08B-ACDD293CCA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4596c-badb-43a8-af70-7a42486eedc0"/>
    <ds:schemaRef ds:uri="b3ae2e59-67e0-4e46-a8d2-056a78c683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955</Words>
  <Application>Microsoft Office PowerPoint</Application>
  <PresentationFormat>On-screen Show (4:3)</PresentationFormat>
  <Paragraphs>79</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Source Sans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Kathryn Morgan</dc:creator>
  <cp:lastModifiedBy>Sarah Green</cp:lastModifiedBy>
  <cp:revision>62</cp:revision>
  <dcterms:created xsi:type="dcterms:W3CDTF">2018-05-03T13:06:12Z</dcterms:created>
  <dcterms:modified xsi:type="dcterms:W3CDTF">2021-07-01T14:16:22Z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0x010100EA0B775DCA21E941A84CF879F3F79F01</vt:lpwstr>
  </property>
</Properties>
</file>